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3" r:id="rId6"/>
    <p:sldId id="262" r:id="rId7"/>
    <p:sldId id="275" r:id="rId8"/>
    <p:sldId id="264" r:id="rId9"/>
    <p:sldId id="265" r:id="rId10"/>
    <p:sldId id="268" r:id="rId11"/>
    <p:sldId id="269" r:id="rId12"/>
    <p:sldId id="271" r:id="rId13"/>
    <p:sldId id="267" r:id="rId14"/>
    <p:sldId id="273" r:id="rId15"/>
    <p:sldId id="274" r:id="rId16"/>
    <p:sldId id="272" r:id="rId17"/>
    <p:sldId id="26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1AA"/>
    <a:srgbClr val="048271"/>
    <a:srgbClr val="0F8B7A"/>
    <a:srgbClr val="D9D9D9"/>
    <a:srgbClr val="70AB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86" d="100"/>
          <a:sy n="86" d="100"/>
        </p:scale>
        <p:origin x="55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alphaModFix amt="21000"/>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fontAlgn="base">
              <a:lnSpc>
                <a:spcPct val="150000"/>
              </a:lnSpc>
              <a:spcBef>
                <a:spcPct val="0"/>
              </a:spcBef>
              <a:spcAft>
                <a:spcPct val="0"/>
              </a:spcAft>
              <a:defRPr/>
            </a:pPr>
            <a:r>
              <a:rPr lang="de-DE" sz="2400" b="1" dirty="0">
                <a:solidFill>
                  <a:schemeClr val="accent5">
                    <a:lumMod val="75000"/>
                  </a:schemeClr>
                </a:solidFill>
                <a:latin typeface="Arial Black" panose="020B0A04020102020204" pitchFamily="34" charset="0"/>
                <a:ea typeface="Yu Gothic UI Semibold" panose="020B0700000000000000" pitchFamily="34" charset="-128"/>
                <a:cs typeface="Droid Sans" pitchFamily="34" charset="0"/>
              </a:rPr>
              <a:t>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de-DE" sz="24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 </a:t>
            </a:r>
            <a:r>
              <a:rPr lang="de-DE" sz="2400" b="1" dirty="0">
                <a:solidFill>
                  <a:srgbClr val="0961AA"/>
                </a:solidFill>
                <a:latin typeface="Arial Black" panose="020B0A04020102020204" pitchFamily="34" charset="0"/>
                <a:ea typeface="Yu Gothic UI Semibold" panose="020B0700000000000000" pitchFamily="34" charset="-128"/>
                <a:cs typeface="Droid Sans" pitchFamily="34" charset="0"/>
              </a:rPr>
              <a:t>AfriGEO Symposium</a:t>
            </a:r>
          </a:p>
          <a:p>
            <a:pPr marL="514350" indent="-514350" algn="ctr" fontAlgn="base">
              <a:lnSpc>
                <a:spcPct val="150000"/>
              </a:lnSpc>
              <a:spcBef>
                <a:spcPct val="0"/>
              </a:spcBef>
              <a:spcAft>
                <a:spcPct val="0"/>
              </a:spcAft>
              <a:defRPr/>
            </a:pP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31</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October – 5</a:t>
            </a:r>
            <a:r>
              <a:rPr lang="de-DE" sz="18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8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November, 2022</a:t>
            </a:r>
          </a:p>
        </p:txBody>
      </p:sp>
      <p:sp>
        <p:nvSpPr>
          <p:cNvPr id="6" name="TextBox 5">
            <a:extLst>
              <a:ext uri="{FF2B5EF4-FFF2-40B4-BE49-F238E27FC236}">
                <a16:creationId xmlns:a16="http://schemas.microsoft.com/office/drawing/2014/main" id="{0F58CB76-4039-F92C-0FD3-FB1AFC86C9D0}"/>
              </a:ext>
            </a:extLst>
          </p:cNvPr>
          <p:cNvSpPr txBox="1"/>
          <p:nvPr userDrawn="1"/>
        </p:nvSpPr>
        <p:spPr>
          <a:xfrm>
            <a:off x="1189703" y="6334780"/>
            <a:ext cx="98125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i="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135B535C-2032-CA02-00A1-625E85447CD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71646" y="-126625"/>
            <a:ext cx="3531762" cy="1231525"/>
          </a:xfrm>
          <a:prstGeom prst="rect">
            <a:avLst/>
          </a:prstGeom>
        </p:spPr>
      </p:pic>
    </p:spTree>
    <p:extLst>
      <p:ext uri="{BB962C8B-B14F-4D97-AF65-F5344CB8AC3E}">
        <p14:creationId xmlns:p14="http://schemas.microsoft.com/office/powerpoint/2010/main" val="40857584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695014A-4E24-1156-F700-FBB49134315E}"/>
              </a:ext>
            </a:extLst>
          </p:cNvPr>
          <p:cNvSpPr/>
          <p:nvPr userDrawn="1"/>
        </p:nvSpPr>
        <p:spPr>
          <a:xfrm>
            <a:off x="0" y="-1905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feld 9">
            <a:extLst>
              <a:ext uri="{FF2B5EF4-FFF2-40B4-BE49-F238E27FC236}">
                <a16:creationId xmlns:a16="http://schemas.microsoft.com/office/drawing/2014/main" id="{263C7CFA-4A9A-FE2E-828D-E93915007AEC}"/>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48271"/>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48271"/>
                </a:solidFill>
                <a:latin typeface="Berlin Sans FB Demi" panose="020E0802020502020306" pitchFamily="34" charset="0"/>
                <a:ea typeface="Yu Gothic UI Semibold" panose="020B0700000000000000" pitchFamily="34" charset="-128"/>
                <a:cs typeface="Droid Sans" pitchFamily="34" charset="0"/>
              </a:rPr>
              <a:t> Nov, 2022</a:t>
            </a:r>
          </a:p>
        </p:txBody>
      </p:sp>
      <p:sp>
        <p:nvSpPr>
          <p:cNvPr id="12" name="TextBox 11">
            <a:extLst>
              <a:ext uri="{FF2B5EF4-FFF2-40B4-BE49-F238E27FC236}">
                <a16:creationId xmlns:a16="http://schemas.microsoft.com/office/drawing/2014/main" id="{A9AEA9DF-FD13-B346-C13D-219870B30602}"/>
              </a:ext>
            </a:extLst>
          </p:cNvPr>
          <p:cNvSpPr txBox="1"/>
          <p:nvPr userDrawn="1"/>
        </p:nvSpPr>
        <p:spPr>
          <a:xfrm>
            <a:off x="1826791" y="6296844"/>
            <a:ext cx="77850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48271"/>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4" name="Picture 3">
            <a:extLst>
              <a:ext uri="{FF2B5EF4-FFF2-40B4-BE49-F238E27FC236}">
                <a16:creationId xmlns:a16="http://schemas.microsoft.com/office/drawing/2014/main" id="{7804D29C-8CDE-715C-0209-FF440FA198F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Tree>
    <p:extLst>
      <p:ext uri="{BB962C8B-B14F-4D97-AF65-F5344CB8AC3E}">
        <p14:creationId xmlns:p14="http://schemas.microsoft.com/office/powerpoint/2010/main" val="3368543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1DAC12FE-DD13-46FA-EFD7-F0CEC67DCF7C}"/>
              </a:ext>
            </a:extLst>
          </p:cNvPr>
          <p:cNvSpPr/>
          <p:nvPr userDrawn="1"/>
        </p:nvSpPr>
        <p:spPr>
          <a:xfrm>
            <a:off x="0" y="-38100"/>
            <a:ext cx="12192000" cy="112395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01CF4BC4-A9E9-690B-B6EE-EEEDA45F057B}"/>
              </a:ext>
            </a:extLst>
          </p:cNvPr>
          <p:cNvSpPr txBox="1"/>
          <p:nvPr userDrawn="1"/>
        </p:nvSpPr>
        <p:spPr>
          <a:xfrm>
            <a:off x="1794894" y="6333855"/>
            <a:ext cx="834644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F8B7A"/>
                </a:solidFill>
                <a:latin typeface="AngsanaUPC" panose="02020603050405020304" pitchFamily="18" charset="-34"/>
                <a:cs typeface="AngsanaUPC" panose="02020603050405020304" pitchFamily="18" charset="-34"/>
              </a:rPr>
              <a:t>Harnessing EO towards Resilient &amp; Sustainable systems, communities &amp; resources</a:t>
            </a:r>
          </a:p>
        </p:txBody>
      </p:sp>
      <p:pic>
        <p:nvPicPr>
          <p:cNvPr id="3" name="Picture 2">
            <a:extLst>
              <a:ext uri="{FF2B5EF4-FFF2-40B4-BE49-F238E27FC236}">
                <a16:creationId xmlns:a16="http://schemas.microsoft.com/office/drawing/2014/main" id="{A5A2A1EB-ED61-D44A-F1DD-BFF5A64B46E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9367" y="124035"/>
            <a:ext cx="2297099" cy="800998"/>
          </a:xfrm>
          <a:prstGeom prst="rect">
            <a:avLst/>
          </a:prstGeom>
        </p:spPr>
      </p:pic>
      <p:sp>
        <p:nvSpPr>
          <p:cNvPr id="7" name="Textfeld 9">
            <a:extLst>
              <a:ext uri="{FF2B5EF4-FFF2-40B4-BE49-F238E27FC236}">
                <a16:creationId xmlns:a16="http://schemas.microsoft.com/office/drawing/2014/main" id="{DCD5DEED-4CAC-DB24-D57E-031C72722903}"/>
              </a:ext>
            </a:extLst>
          </p:cNvPr>
          <p:cNvSpPr txBox="1">
            <a:spLocks noChangeArrowheads="1"/>
          </p:cNvSpPr>
          <p:nvPr userDrawn="1"/>
        </p:nvSpPr>
        <p:spPr bwMode="auto">
          <a:xfrm>
            <a:off x="9346018" y="6086209"/>
            <a:ext cx="2597126" cy="610745"/>
          </a:xfrm>
          <a:prstGeom prst="rect">
            <a:avLst/>
          </a:prstGeom>
          <a:solidFill>
            <a:schemeClr val="bg1"/>
          </a:solidFill>
          <a:ln w="9525">
            <a:noFill/>
            <a:miter lim="800000"/>
            <a:headEnd/>
            <a:tailEnd/>
          </a:ln>
        </p:spPr>
        <p:txBody>
          <a:bodyPr wrap="square">
            <a:spAutoFit/>
          </a:bodyPr>
          <a:lstStyle/>
          <a:p>
            <a:pPr marL="514350" indent="-514350" algn="ctr" fontAlgn="base">
              <a:lnSpc>
                <a:spcPct val="150000"/>
              </a:lnSpc>
              <a:spcBef>
                <a:spcPct val="0"/>
              </a:spcBef>
              <a:spcAft>
                <a:spcPct val="0"/>
              </a:spcAft>
              <a:defRPr/>
            </a:pP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The 6</a:t>
            </a:r>
            <a:r>
              <a:rPr lang="en-GB" sz="1200" b="1" baseline="30000" dirty="0">
                <a:solidFill>
                  <a:srgbClr val="0961AA"/>
                </a:solidFill>
                <a:latin typeface="Arial Black" panose="020B0A04020102020204" pitchFamily="34" charset="0"/>
                <a:ea typeface="Yu Gothic UI Semibold" panose="020B0700000000000000" pitchFamily="34" charset="-128"/>
                <a:cs typeface="Droid Sans" pitchFamily="34" charset="0"/>
              </a:rPr>
              <a:t>th</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a:t>
            </a:r>
            <a:r>
              <a:rPr lang="en-GB" sz="1200" b="1" dirty="0" err="1">
                <a:solidFill>
                  <a:srgbClr val="0961AA"/>
                </a:solidFill>
                <a:latin typeface="Arial Black" panose="020B0A04020102020204" pitchFamily="34" charset="0"/>
                <a:ea typeface="Yu Gothic UI Semibold" panose="020B0700000000000000" pitchFamily="34" charset="-128"/>
                <a:cs typeface="Droid Sans" pitchFamily="34" charset="0"/>
              </a:rPr>
              <a:t>AfriGEO</a:t>
            </a:r>
            <a:r>
              <a:rPr lang="en-GB" sz="1200" b="1" dirty="0">
                <a:solidFill>
                  <a:srgbClr val="0961AA"/>
                </a:solidFill>
                <a:latin typeface="Arial Black" panose="020B0A04020102020204" pitchFamily="34" charset="0"/>
                <a:ea typeface="Yu Gothic UI Semibold" panose="020B0700000000000000" pitchFamily="34" charset="-128"/>
                <a:cs typeface="Droid Sans" pitchFamily="34" charset="0"/>
              </a:rPr>
              <a:t> Symposium </a:t>
            </a:r>
          </a:p>
          <a:p>
            <a:pPr marL="514350" indent="-514350" algn="ctr" fontAlgn="base">
              <a:lnSpc>
                <a:spcPct val="150000"/>
              </a:lnSpc>
              <a:spcBef>
                <a:spcPct val="0"/>
              </a:spcBef>
              <a:spcAft>
                <a:spcPct val="0"/>
              </a:spcAft>
              <a:defRPr/>
            </a:pP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31</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st</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Oct – 5</a:t>
            </a:r>
            <a:r>
              <a:rPr lang="de-DE" sz="1200" b="1" baseline="30000" dirty="0">
                <a:solidFill>
                  <a:srgbClr val="0F8B7A"/>
                </a:solidFill>
                <a:latin typeface="Berlin Sans FB Demi" panose="020E0802020502020306" pitchFamily="34" charset="0"/>
                <a:ea typeface="Yu Gothic UI Semibold" panose="020B0700000000000000" pitchFamily="34" charset="-128"/>
                <a:cs typeface="Droid Sans" pitchFamily="34" charset="0"/>
              </a:rPr>
              <a:t>th</a:t>
            </a:r>
            <a:r>
              <a:rPr lang="de-DE" sz="1200" b="1" dirty="0">
                <a:solidFill>
                  <a:srgbClr val="0F8B7A"/>
                </a:solidFill>
                <a:latin typeface="Berlin Sans FB Demi" panose="020E0802020502020306" pitchFamily="34" charset="0"/>
                <a:ea typeface="Yu Gothic UI Semibold" panose="020B0700000000000000" pitchFamily="34" charset="-128"/>
                <a:cs typeface="Droid Sans" pitchFamily="34" charset="0"/>
              </a:rPr>
              <a:t> Nov, 2022</a:t>
            </a:r>
          </a:p>
        </p:txBody>
      </p:sp>
    </p:spTree>
    <p:extLst>
      <p:ext uri="{BB962C8B-B14F-4D97-AF65-F5344CB8AC3E}">
        <p14:creationId xmlns:p14="http://schemas.microsoft.com/office/powerpoint/2010/main" val="173459611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329197C-70C1-3D13-3DC8-7C542F96A3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5AD096-BD91-4C07-942B-3DB517D9FE29}" type="datetimeFigureOut">
              <a:rPr lang="en-US" smtClean="0"/>
              <a:t>10/31/2022</a:t>
            </a:fld>
            <a:endParaRPr lang="en-US"/>
          </a:p>
        </p:txBody>
      </p:sp>
      <p:sp>
        <p:nvSpPr>
          <p:cNvPr id="5" name="Footer Placeholder 4">
            <a:extLst>
              <a:ext uri="{FF2B5EF4-FFF2-40B4-BE49-F238E27FC236}">
                <a16:creationId xmlns:a16="http://schemas.microsoft.com/office/drawing/2014/main" id="{192FEA65-8560-25BB-DDF9-1DD4469A60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E64656-B353-2C5E-FA62-ED05E0FAC4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375BE8-2218-4236-A164-167ACF5CB5DB}" type="slidenum">
              <a:rPr lang="en-US" smtClean="0"/>
              <a:t>‹#›</a:t>
            </a:fld>
            <a:endParaRPr lang="en-US"/>
          </a:p>
        </p:txBody>
      </p:sp>
    </p:spTree>
    <p:extLst>
      <p:ext uri="{BB962C8B-B14F-4D97-AF65-F5344CB8AC3E}">
        <p14:creationId xmlns:p14="http://schemas.microsoft.com/office/powerpoint/2010/main" val="82647646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s://iale2023.mak.ac.ug/" TargetMode="External"/><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geobon.org/geo-bon-microsoft-ebvs-on-the-cloud/"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www.earthobservations.org/geo14.php?seid=572" TargetMode="External"/><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docs.google.com/forms/d/1kIRuiL9GZP1TLzaOYQBL7ED4sTk0mk1tOdhvta8v0sA/edit?usp=drive_web"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8AE5820-6105-4954-9EA9-142615E718D7}"/>
              </a:ext>
            </a:extLst>
          </p:cNvPr>
          <p:cNvSpPr txBox="1"/>
          <p:nvPr/>
        </p:nvSpPr>
        <p:spPr>
          <a:xfrm>
            <a:off x="674703" y="2319310"/>
            <a:ext cx="11221827" cy="1476513"/>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r>
              <a:rPr lang="en-US" sz="2800" b="1" dirty="0">
                <a:solidFill>
                  <a:schemeClr val="accent2">
                    <a:lumMod val="75000"/>
                  </a:schemeClr>
                </a:solidFill>
                <a:latin typeface="Aharoni" panose="02010803020104030203" pitchFamily="2" charset="-79"/>
                <a:cs typeface="Aharoni" panose="02010803020104030203" pitchFamily="2" charset="-79"/>
              </a:rPr>
              <a:t>Opportunities for Improved Partnerships with African Diaspora in Harnessing EO data for Sustainable Development</a:t>
            </a:r>
          </a:p>
          <a:p>
            <a:pPr algn="ctr"/>
            <a:endParaRPr lang="en-GB" sz="2800" dirty="0">
              <a:latin typeface="Aharoni" panose="02010803020104030203" pitchFamily="2" charset="-79"/>
              <a:cs typeface="Aharoni" panose="02010803020104030203" pitchFamily="2" charset="-79"/>
            </a:endParaRPr>
          </a:p>
        </p:txBody>
      </p:sp>
      <p:sp>
        <p:nvSpPr>
          <p:cNvPr id="2" name="TextBox 1">
            <a:extLst>
              <a:ext uri="{FF2B5EF4-FFF2-40B4-BE49-F238E27FC236}">
                <a16:creationId xmlns:a16="http://schemas.microsoft.com/office/drawing/2014/main" id="{0518ACD8-BF03-C7EC-FE06-8E94FB25894B}"/>
              </a:ext>
            </a:extLst>
          </p:cNvPr>
          <p:cNvSpPr txBox="1"/>
          <p:nvPr/>
        </p:nvSpPr>
        <p:spPr>
          <a:xfrm>
            <a:off x="2371167" y="4055476"/>
            <a:ext cx="5911699" cy="1143360"/>
          </a:xfrm>
          <a:prstGeom prst="rect">
            <a:avLst/>
          </a:prstGeom>
          <a:noFill/>
          <a:ln>
            <a:noFill/>
          </a:ln>
        </p:spPr>
        <p:txBody>
          <a:bodyPr wrap="square" rtlCol="0" anchor="ctr">
            <a:noAutofit/>
          </a:bodyPr>
          <a:lstStyle/>
          <a:p>
            <a:pPr algn="ctr"/>
            <a:endParaRPr lang="en-US" sz="2800" dirty="0">
              <a:latin typeface="Aharoni" panose="02010803020104030203" pitchFamily="2" charset="-79"/>
              <a:cs typeface="Aharoni" panose="02010803020104030203" pitchFamily="2" charset="-79"/>
            </a:endParaRPr>
          </a:p>
          <a:p>
            <a:pPr algn="ctr"/>
            <a:endParaRPr lang="en-US" sz="2800" dirty="0">
              <a:latin typeface="Aharoni" panose="02010803020104030203" pitchFamily="2" charset="-79"/>
              <a:cs typeface="Aharoni" panose="02010803020104030203" pitchFamily="2" charset="-79"/>
            </a:endParaRPr>
          </a:p>
          <a:p>
            <a:pPr algn="ctr"/>
            <a:r>
              <a:rPr lang="en-US" sz="2400" dirty="0">
                <a:latin typeface="Aharoni" panose="02010803020104030203" pitchFamily="2" charset="-79"/>
                <a:cs typeface="Aharoni" panose="02010803020104030203" pitchFamily="2" charset="-79"/>
              </a:rPr>
              <a:t>Henry N. N. Bulley </a:t>
            </a:r>
            <a:br>
              <a:rPr lang="en-US" sz="2400" dirty="0">
                <a:latin typeface="Aharoni" panose="02010803020104030203" pitchFamily="2" charset="-79"/>
                <a:cs typeface="Aharoni" panose="02010803020104030203" pitchFamily="2" charset="-79"/>
              </a:rPr>
            </a:br>
            <a:r>
              <a:rPr lang="en-US" sz="2400" dirty="0">
                <a:solidFill>
                  <a:srgbClr val="0070C0"/>
                </a:solidFill>
                <a:latin typeface="Aharoni" panose="02010803020104030203" pitchFamily="2" charset="-79"/>
                <a:cs typeface="Aharoni" panose="02010803020104030203" pitchFamily="2" charset="-79"/>
              </a:rPr>
              <a:t>BMCC, The City University of New York</a:t>
            </a:r>
          </a:p>
          <a:p>
            <a:pPr algn="ctr"/>
            <a:endParaRPr lang="en-US" sz="2800" dirty="0">
              <a:latin typeface="Aharoni" panose="02010803020104030203" pitchFamily="2" charset="-79"/>
              <a:cs typeface="Aharoni" panose="02010803020104030203" pitchFamily="2" charset="-79"/>
            </a:endParaRPr>
          </a:p>
          <a:p>
            <a:pPr algn="ctr"/>
            <a:endParaRPr lang="en-GB" sz="28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1615305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623276" y="291521"/>
            <a:ext cx="8370116"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Challenges &amp; Opportunities For Collaboration </a:t>
            </a:r>
            <a:endParaRPr lang="en-GB" sz="2800" dirty="0">
              <a:solidFill>
                <a:srgbClr val="0961AA"/>
              </a:solidFill>
              <a:latin typeface="Arial" panose="020B0604020202020204" pitchFamily="34" charset="0"/>
              <a:cs typeface="Arial" panose="020B0604020202020204" pitchFamily="34" charset="0"/>
            </a:endParaRPr>
          </a:p>
        </p:txBody>
      </p:sp>
      <p:sp>
        <p:nvSpPr>
          <p:cNvPr id="5" name="Content Placeholder 2">
            <a:extLst>
              <a:ext uri="{FF2B5EF4-FFF2-40B4-BE49-F238E27FC236}">
                <a16:creationId xmlns:a16="http://schemas.microsoft.com/office/drawing/2014/main" id="{1ACD7DD2-979B-8728-B9EF-AAA976A4A00D}"/>
              </a:ext>
            </a:extLst>
          </p:cNvPr>
          <p:cNvSpPr txBox="1">
            <a:spLocks/>
          </p:cNvSpPr>
          <p:nvPr/>
        </p:nvSpPr>
        <p:spPr>
          <a:xfrm>
            <a:off x="886408" y="1340667"/>
            <a:ext cx="10515600" cy="4388330"/>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indent="0">
              <a:buClr>
                <a:srgbClr val="A53010"/>
              </a:buClr>
              <a:buNone/>
              <a:defRPr/>
            </a:pPr>
            <a:r>
              <a:rPr kumimoji="0" lang="en-US" sz="22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African Diaspora Research Network (ADRN</a:t>
            </a: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 was suggested by Paul </a:t>
            </a:r>
            <a:r>
              <a:rPr kumimoji="0" lang="en-US" sz="22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Zeleza</a:t>
            </a: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 in 2013 as a way of promoting scholarly partnerships among the African Diaspora, but this is yet to be </a:t>
            </a:r>
            <a:r>
              <a:rPr lang="en-US" sz="2200" dirty="0" err="1">
                <a:solidFill>
                  <a:sysClr val="windowText" lastClr="000000">
                    <a:lumMod val="75000"/>
                    <a:lumOff val="25000"/>
                  </a:sysClr>
                </a:solidFill>
                <a:latin typeface="Century Gothic" panose="020B0502020202020204"/>
                <a:ea typeface="Times New Roman" panose="02020603050405020304" pitchFamily="18" charset="0"/>
              </a:rPr>
              <a:t>realiz</a:t>
            </a: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ed</a:t>
            </a:r>
            <a:endParaRPr kumimoji="0" lang="en-US" sz="22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endParaRP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i="0" u="none" strike="noStrike" kern="1200" cap="none" spc="0" normalizeH="0" baseline="0" noProof="0" dirty="0">
                <a:ln>
                  <a:noFill/>
                </a:ln>
                <a:solidFill>
                  <a:schemeClr val="tx1"/>
                </a:solidFill>
                <a:effectLst/>
                <a:uLnTx/>
                <a:uFillTx/>
                <a:latin typeface="Century Gothic" panose="020B0502020202020204"/>
                <a:ea typeface="Times New Roman" panose="02020603050405020304" pitchFamily="18" charset="0"/>
                <a:cs typeface="Times New Roman" panose="02020603050405020304" pitchFamily="18" charset="0"/>
              </a:rPr>
              <a:t>Due to the subject-matter focus of most of Academic collaborations instead on problem-based approach that encourages cross-disciplinary and trans-disciplinary engagements.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000" b="1" i="0" u="none" strike="noStrike" kern="1200" cap="none" spc="0" normalizeH="0" baseline="0" noProof="0" dirty="0">
                <a:ln>
                  <a:noFill/>
                </a:ln>
                <a:solidFill>
                  <a:srgbClr val="C00000"/>
                </a:solidFill>
                <a:effectLst/>
                <a:uLnTx/>
                <a:uFillTx/>
                <a:latin typeface="Century Gothic" panose="020B0502020202020204"/>
                <a:ea typeface="Times New Roman" panose="02020603050405020304" pitchFamily="18" charset="0"/>
                <a:cs typeface="Times New Roman" panose="02020603050405020304" pitchFamily="18" charset="0"/>
              </a:rPr>
              <a:t>Core of challenges facing the African Diaspora in North America</a:t>
            </a:r>
          </a:p>
          <a:p>
            <a:pPr lvl="1" indent="-342900">
              <a:buClr>
                <a:srgbClr val="A53010"/>
              </a:buClr>
              <a:defRPr/>
            </a:pPr>
            <a:r>
              <a:rPr lang="en-US" sz="1800" dirty="0" err="1">
                <a:solidFill>
                  <a:sysClr val="windowText" lastClr="000000">
                    <a:lumMod val="75000"/>
                    <a:lumOff val="25000"/>
                  </a:sysClr>
                </a:solidFill>
                <a:latin typeface="Century Gothic" panose="020B0502020202020204"/>
                <a:ea typeface="Times New Roman" panose="02020603050405020304" pitchFamily="18" charset="0"/>
                <a:cs typeface="Times New Roman" panose="02020603050405020304" pitchFamily="18" charset="0"/>
              </a:rPr>
              <a:t>Ini</a:t>
            </a:r>
            <a:r>
              <a:rPr kumimoji="0" lang="en-US" sz="18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tial</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 shock and coming to terms with their new status in a society where their color/race plays a major role in navigating the power</a:t>
            </a:r>
          </a:p>
          <a:p>
            <a:pPr lvl="1" indent="-342900">
              <a:buClr>
                <a:srgbClr val="A53010"/>
              </a:buClr>
              <a:defRPr/>
            </a:pPr>
            <a:r>
              <a:rPr lang="en-US" sz="1800" dirty="0">
                <a:solidFill>
                  <a:sysClr val="windowText" lastClr="000000">
                    <a:lumMod val="75000"/>
                    <a:lumOff val="25000"/>
                  </a:sysClr>
                </a:solidFill>
                <a:latin typeface="Century Gothic" panose="020B0502020202020204"/>
                <a:ea typeface="Times New Roman" panose="02020603050405020304" pitchFamily="18" charset="0"/>
                <a:cs typeface="Times New Roman" panose="02020603050405020304" pitchFamily="18" charset="0"/>
              </a:rPr>
              <a:t>In</a:t>
            </a:r>
            <a:r>
              <a:rPr kumimoji="0" lang="en-US" sz="18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stitutional</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 barriers to access career boosting opportunities:</a:t>
            </a:r>
          </a:p>
          <a:p>
            <a:pPr marL="1085850" lvl="2">
              <a:buClr>
                <a:srgbClr val="A53010"/>
              </a:buClr>
              <a:buFont typeface="Wingdings" panose="05000000000000000000" pitchFamily="2" charset="2"/>
              <a:buChar char="§"/>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 Employment flexibility, research and grant funding</a:t>
            </a:r>
          </a:p>
          <a:p>
            <a:pPr marL="1085850" lvl="2">
              <a:buClr>
                <a:srgbClr val="A53010"/>
              </a:buClr>
              <a:buFont typeface="Wingdings" panose="05000000000000000000" pitchFamily="2" charset="2"/>
              <a:buChar char="§"/>
              <a:defRPr/>
            </a:pPr>
            <a:r>
              <a:rPr lang="en-US" sz="1800" dirty="0">
                <a:solidFill>
                  <a:sysClr val="windowText" lastClr="000000">
                    <a:lumMod val="75000"/>
                    <a:lumOff val="25000"/>
                  </a:sysClr>
                </a:solidFill>
                <a:latin typeface="Century Gothic" panose="020B0502020202020204"/>
                <a:ea typeface="Times New Roman" panose="02020603050405020304" pitchFamily="18" charset="0"/>
                <a:cs typeface="Times New Roman" panose="02020603050405020304" pitchFamily="18" charset="0"/>
              </a:rPr>
              <a:t>I</a:t>
            </a:r>
            <a:r>
              <a:rPr kumimoji="0" lang="en-US" sz="18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nvestment</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 capital in a highly differentiated educational</a:t>
            </a:r>
            <a:r>
              <a:rPr lang="en-US" sz="1800" dirty="0">
                <a:solidFill>
                  <a:sysClr val="windowText" lastClr="000000">
                    <a:lumMod val="75000"/>
                    <a:lumOff val="25000"/>
                  </a:sysClr>
                </a:solidFill>
                <a:latin typeface="Century Gothic" panose="020B0502020202020204"/>
                <a:ea typeface="Times New Roman" panose="02020603050405020304" pitchFamily="18" charset="0"/>
                <a:cs typeface="Times New Roman" panose="02020603050405020304" pitchFamily="18" charset="0"/>
              </a:rPr>
              <a:t> and </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career landscape  </a:t>
            </a: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Calibri" panose="020F0502020204030204" pitchFamily="34" charset="0"/>
              <a:cs typeface="Times New Roman" panose="02020603050405020304" pitchFamily="18" charset="0"/>
            </a:endParaRP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endParaRP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1093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2DAA4372-4EC5-08D3-B312-A1BF8FC6BEE9}"/>
              </a:ext>
            </a:extLst>
          </p:cNvPr>
          <p:cNvSpPr txBox="1">
            <a:spLocks/>
          </p:cNvSpPr>
          <p:nvPr/>
        </p:nvSpPr>
        <p:spPr>
          <a:xfrm>
            <a:off x="279918" y="1243497"/>
            <a:ext cx="11635274" cy="500801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buClr>
                <a:srgbClr val="A53010"/>
              </a:buClr>
            </a:pPr>
            <a:r>
              <a:rPr lang="en-US" sz="2200" dirty="0">
                <a:solidFill>
                  <a:prstClr val="black">
                    <a:lumMod val="75000"/>
                    <a:lumOff val="25000"/>
                  </a:prstClr>
                </a:solidFill>
                <a:latin typeface="Century Gothic" panose="020B0502020202020204"/>
                <a:ea typeface="Times New Roman" panose="02020603050405020304" pitchFamily="18" charset="0"/>
                <a:cs typeface="Times New Roman" panose="02020603050405020304" pitchFamily="18" charset="0"/>
              </a:rPr>
              <a:t>With the African Union’s interest in harnessing the Diaspora expertise to facilitate the continent’s development, it is imperative to realize the idea of an African Diaspora </a:t>
            </a:r>
            <a:r>
              <a:rPr lang="en-US" sz="2200" u="sng" dirty="0">
                <a:solidFill>
                  <a:prstClr val="black">
                    <a:lumMod val="75000"/>
                    <a:lumOff val="25000"/>
                  </a:prstClr>
                </a:solidFill>
                <a:latin typeface="Century Gothic" panose="020B0502020202020204"/>
                <a:ea typeface="Times New Roman" panose="02020603050405020304" pitchFamily="18" charset="0"/>
                <a:cs typeface="Times New Roman" panose="02020603050405020304" pitchFamily="18" charset="0"/>
              </a:rPr>
              <a:t>Research</a:t>
            </a:r>
            <a:r>
              <a:rPr lang="en-US" sz="2200" dirty="0">
                <a:solidFill>
                  <a:prstClr val="black">
                    <a:lumMod val="75000"/>
                    <a:lumOff val="25000"/>
                  </a:prstClr>
                </a:solidFill>
                <a:latin typeface="Century Gothic" panose="020B0502020202020204"/>
                <a:ea typeface="Times New Roman" panose="02020603050405020304" pitchFamily="18" charset="0"/>
                <a:cs typeface="Times New Roman" panose="02020603050405020304" pitchFamily="18" charset="0"/>
              </a:rPr>
              <a:t> Network (</a:t>
            </a:r>
            <a:r>
              <a:rPr kumimoji="0" lang="en-US" sz="22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rPr>
              <a:t>ADRN)</a:t>
            </a:r>
            <a:r>
              <a:rPr lang="en-US" sz="2200" dirty="0">
                <a:solidFill>
                  <a:prstClr val="black">
                    <a:lumMod val="75000"/>
                    <a:lumOff val="25000"/>
                  </a:prstClr>
                </a:solidFill>
                <a:latin typeface="Century Gothic" panose="020B0502020202020204"/>
                <a:ea typeface="Times New Roman" panose="02020603050405020304" pitchFamily="18" charset="0"/>
                <a:cs typeface="Times New Roman" panose="02020603050405020304" pitchFamily="18" charset="0"/>
              </a:rPr>
              <a:t>.  </a:t>
            </a:r>
          </a:p>
          <a:p>
            <a:pPr marL="0" marR="0" lvl="0" indent="457200" algn="just" defTabSz="457200" rtl="0" eaLnBrk="1" fontAlgn="auto" latinLnBrk="0" hangingPunct="1">
              <a:lnSpc>
                <a:spcPct val="120000"/>
              </a:lnSpc>
              <a:spcBef>
                <a:spcPts val="0"/>
              </a:spcBef>
              <a:spcAft>
                <a:spcPts val="800"/>
              </a:spcAft>
              <a:buClr>
                <a:srgbClr val="A53010"/>
              </a:buClr>
              <a:buSzTx/>
              <a:buFont typeface="Wingdings 3" charset="2"/>
              <a:buChar char=""/>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ADRN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must comprise not only African Diaspora Academics, but </a:t>
            </a:r>
            <a:r>
              <a:rPr kumimoji="0" lang="en-US" sz="2000" b="1" i="0" u="none" strike="noStrike" kern="1200" cap="none" spc="0" normalizeH="0" baseline="0" noProof="0" dirty="0">
                <a:ln>
                  <a:noFill/>
                </a:ln>
                <a:solidFill>
                  <a:srgbClr val="0070C0"/>
                </a:solidFill>
                <a:effectLst/>
                <a:uLnTx/>
                <a:uFillTx/>
                <a:latin typeface="Century Gothic" panose="020B0502020202020204"/>
                <a:ea typeface="Times New Roman" panose="02020603050405020304" pitchFamily="18" charset="0"/>
                <a:cs typeface="Times New Roman" panose="02020603050405020304" pitchFamily="18" charset="0"/>
              </a:rPr>
              <a:t>includes graduate students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of African background as well as providing a space of belonging to Africa Americans citizens in Academia. </a:t>
            </a:r>
          </a:p>
          <a:p>
            <a:pPr marL="400050" lvl="1" indent="457200" algn="just">
              <a:lnSpc>
                <a:spcPct val="120000"/>
              </a:lnSpc>
              <a:spcBef>
                <a:spcPts val="0"/>
              </a:spcBef>
              <a:spcAft>
                <a:spcPts val="800"/>
              </a:spcAft>
              <a:buClr>
                <a:srgbClr val="A53010"/>
              </a:buClr>
              <a:defRPr/>
            </a:pP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ADRN may provide a much-needed forum for resilience in the tertiary educational system in North America and provide networking opportunities for disciplinary and transdisciplinary research and career mentoring with the empathy that “only” African Diasporas could appreciate. </a:t>
            </a:r>
          </a:p>
          <a:p>
            <a:pPr marL="400050" lvl="1" indent="457200" algn="just">
              <a:lnSpc>
                <a:spcPct val="120000"/>
              </a:lnSpc>
              <a:spcBef>
                <a:spcPts val="0"/>
              </a:spcBef>
              <a:spcAft>
                <a:spcPts val="800"/>
              </a:spcAft>
              <a:buClr>
                <a:srgbClr val="A53010"/>
              </a:buClr>
              <a:defRPr/>
            </a:pPr>
            <a:r>
              <a:rPr lang="en-US" sz="1800" dirty="0">
                <a:solidFill>
                  <a:sysClr val="windowText" lastClr="000000">
                    <a:lumMod val="75000"/>
                    <a:lumOff val="25000"/>
                  </a:sysClr>
                </a:solidFill>
                <a:latin typeface="Century Gothic" panose="020B0502020202020204"/>
                <a:ea typeface="Times New Roman" panose="02020603050405020304" pitchFamily="18" charset="0"/>
                <a:cs typeface="Times New Roman" panose="02020603050405020304" pitchFamily="18" charset="0"/>
              </a:rPr>
              <a:t>J</a:t>
            </a:r>
            <a:r>
              <a:rPr kumimoji="0" lang="en-US" sz="1800" b="0" i="0"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oint</a:t>
            </a:r>
            <a:r>
              <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 initiatives may also provide a means to access research and other collaborative grant opportunities needed to establish academics career and eventually link up with partners in African countries. </a:t>
            </a:r>
            <a:endParaRPr lang="en-US" sz="1200" dirty="0">
              <a:solidFill>
                <a:prstClr val="black">
                  <a:lumMod val="75000"/>
                  <a:lumOff val="25000"/>
                </a:prstClr>
              </a:solidFill>
              <a:latin typeface="Century Gothic" panose="020B0502020202020204"/>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256E4A6-D85E-6AE9-B060-374A4876501F}"/>
              </a:ext>
            </a:extLst>
          </p:cNvPr>
          <p:cNvSpPr txBox="1"/>
          <p:nvPr/>
        </p:nvSpPr>
        <p:spPr>
          <a:xfrm>
            <a:off x="2623276" y="291521"/>
            <a:ext cx="8370116"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Challenges &amp; Opportunities For Collaboration </a:t>
            </a:r>
            <a:endParaRPr lang="en-GB" sz="28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3749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739023" y="279946"/>
            <a:ext cx="8370116"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Challenges &amp; Opportunities For Collaboration </a:t>
            </a:r>
            <a:endParaRPr lang="en-GB" sz="2800" dirty="0">
              <a:solidFill>
                <a:srgbClr val="0961AA"/>
              </a:solidFill>
              <a:latin typeface="Arial" panose="020B0604020202020204" pitchFamily="34" charset="0"/>
              <a:cs typeface="Arial" panose="020B0604020202020204" pitchFamily="34" charset="0"/>
            </a:endParaRPr>
          </a:p>
        </p:txBody>
      </p:sp>
      <p:sp>
        <p:nvSpPr>
          <p:cNvPr id="6" name="Content Placeholder 4">
            <a:extLst>
              <a:ext uri="{FF2B5EF4-FFF2-40B4-BE49-F238E27FC236}">
                <a16:creationId xmlns:a16="http://schemas.microsoft.com/office/drawing/2014/main" id="{0E67328E-1123-FD2C-0D78-5469F73B1EA2}"/>
              </a:ext>
            </a:extLst>
          </p:cNvPr>
          <p:cNvSpPr txBox="1">
            <a:spLocks/>
          </p:cNvSpPr>
          <p:nvPr/>
        </p:nvSpPr>
        <p:spPr>
          <a:xfrm>
            <a:off x="650339" y="1495858"/>
            <a:ext cx="11134223" cy="4429081"/>
          </a:xfrm>
          <a:prstGeom prst="rect">
            <a:avLst/>
          </a:prstGeom>
          <a:noFill/>
        </p:spPr>
        <p:txBody>
          <a:bodyPr vert="horz" lIns="91440" tIns="45720" rIns="91440" bIns="45720" rtlCol="0">
            <a:normAutofit fontScale="925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just" defTabSz="457200" rtl="0" eaLnBrk="1" fontAlgn="auto" latinLnBrk="0" hangingPunct="1">
              <a:lnSpc>
                <a:spcPct val="150000"/>
              </a:lnSpc>
              <a:spcBef>
                <a:spcPts val="0"/>
              </a:spcBef>
              <a:spcAft>
                <a:spcPts val="800"/>
              </a:spcAft>
              <a:buClr>
                <a:srgbClr val="A53010"/>
              </a:buClr>
              <a:buSzTx/>
              <a:buNone/>
              <a:tabLst/>
              <a:defRPr/>
            </a:pPr>
            <a:r>
              <a:rPr kumimoji="0" lang="en-US" sz="2400" b="1" i="0" u="none" strike="noStrike" kern="1200" cap="none" spc="0" normalizeH="0" baseline="0" noProof="0" dirty="0">
                <a:ln>
                  <a:noFill/>
                </a:ln>
                <a:solidFill>
                  <a:schemeClr val="accent2">
                    <a:lumMod val="75000"/>
                  </a:schemeClr>
                </a:solidFill>
                <a:effectLst/>
                <a:uLnTx/>
                <a:uFillTx/>
                <a:latin typeface="Century Gothic" panose="020B0502020202020204"/>
                <a:ea typeface="Times New Roman" panose="02020603050405020304" pitchFamily="18" charset="0"/>
                <a:cs typeface="Times New Roman" panose="02020603050405020304" pitchFamily="18" charset="0"/>
              </a:rPr>
              <a:t>CAUTION: </a:t>
            </a: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For African Diaspora to “effectively and positively” impact the Africa Union’s goals as stated in the Agenda 2063, the Diaspora need to be mindful that </a:t>
            </a:r>
            <a:r>
              <a:rPr kumimoji="0" lang="en-US" sz="2400" b="1" i="0" u="none" strike="noStrike" kern="1200" cap="none" spc="0" normalizeH="0" baseline="0" noProof="0" dirty="0">
                <a:ln>
                  <a:noFill/>
                </a:ln>
                <a:solidFill>
                  <a:srgbClr val="0070C0"/>
                </a:solidFill>
                <a:effectLst/>
                <a:uLnTx/>
                <a:uFillTx/>
                <a:latin typeface="Century Gothic" panose="020B0502020202020204"/>
                <a:ea typeface="Times New Roman" panose="02020603050405020304" pitchFamily="18" charset="0"/>
                <a:cs typeface="Times New Roman" panose="02020603050405020304" pitchFamily="18" charset="0"/>
              </a:rPr>
              <a:t>programs do not erode </a:t>
            </a: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the socio-cultural norms that have sustained Africans through the ages. </a:t>
            </a:r>
          </a:p>
          <a:p>
            <a:pPr marL="0" marR="0" lvl="0" indent="0" algn="just" defTabSz="457200" rtl="0" eaLnBrk="1" fontAlgn="auto" latinLnBrk="0" hangingPunct="1">
              <a:lnSpc>
                <a:spcPct val="150000"/>
              </a:lnSpc>
              <a:spcBef>
                <a:spcPts val="0"/>
              </a:spcBef>
              <a:spcAft>
                <a:spcPts val="800"/>
              </a:spcAft>
              <a:buClr>
                <a:srgbClr val="A53010"/>
              </a:buClr>
              <a:buSzTx/>
              <a:buNone/>
              <a:tabLst/>
              <a:defRPr/>
            </a:pP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endParaRPr>
          </a:p>
          <a:p>
            <a:pPr marL="0" marR="0" lvl="0" indent="0" algn="just" defTabSz="457200" rtl="0" eaLnBrk="1" fontAlgn="auto" latinLnBrk="0" hangingPunct="1">
              <a:lnSpc>
                <a:spcPct val="150000"/>
              </a:lnSpc>
              <a:spcBef>
                <a:spcPts val="0"/>
              </a:spcBef>
              <a:spcAft>
                <a:spcPts val="800"/>
              </a:spcAft>
              <a:buClr>
                <a:srgbClr val="A53010"/>
              </a:buClr>
              <a:buSzTx/>
              <a:buNone/>
              <a:tabLst/>
              <a:defRPr/>
            </a:pPr>
            <a:r>
              <a:rPr lang="en-US" sz="2400" b="1" dirty="0">
                <a:solidFill>
                  <a:schemeClr val="accent6">
                    <a:lumMod val="75000"/>
                  </a:schemeClr>
                </a:solidFill>
                <a:latin typeface="Century Gothic" panose="020B0502020202020204"/>
                <a:ea typeface="Times New Roman" panose="02020603050405020304" pitchFamily="18" charset="0"/>
                <a:cs typeface="Times New Roman" panose="02020603050405020304" pitchFamily="18" charset="0"/>
              </a:rPr>
              <a:t>Opportunity: </a:t>
            </a: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Times New Roman" panose="02020603050405020304" pitchFamily="18" charset="0"/>
              </a:rPr>
              <a:t>The advent of virtual meeting platforms in a post-COVID pandemic world have unleased unprecedented opportunities for African Diaspora seeking to actively contribute to higher teaching and research ventures in Africa, including co-developing research proposals and publications</a:t>
            </a:r>
          </a:p>
        </p:txBody>
      </p:sp>
    </p:spTree>
    <p:extLst>
      <p:ext uri="{BB962C8B-B14F-4D97-AF65-F5344CB8AC3E}">
        <p14:creationId xmlns:p14="http://schemas.microsoft.com/office/powerpoint/2010/main" val="265846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F416374-6B5B-F980-72A5-FAA2DE58BD54}"/>
              </a:ext>
            </a:extLst>
          </p:cNvPr>
          <p:cNvSpPr txBox="1"/>
          <p:nvPr/>
        </p:nvSpPr>
        <p:spPr>
          <a:xfrm>
            <a:off x="3889093" y="340242"/>
            <a:ext cx="5212377" cy="800219"/>
          </a:xfrm>
          <a:prstGeom prst="rect">
            <a:avLst/>
          </a:prstGeom>
          <a:noFill/>
        </p:spPr>
        <p:txBody>
          <a:bodyPr wrap="square" rtlCol="0">
            <a:spAutoFit/>
          </a:bodyPr>
          <a:lstStyle/>
          <a:p>
            <a:r>
              <a:rPr lang="en-GB" sz="2800" b="1" dirty="0">
                <a:solidFill>
                  <a:schemeClr val="accent1"/>
                </a:solidFill>
                <a:latin typeface="Arial" panose="020B0604020202020204" pitchFamily="34" charset="0"/>
                <a:cs typeface="Arial" panose="020B0604020202020204" pitchFamily="34" charset="0"/>
              </a:rPr>
              <a:t>Acknowledgements  </a:t>
            </a:r>
            <a:endParaRPr lang="en-GB" sz="2800" dirty="0">
              <a:solidFill>
                <a:schemeClr val="accent1"/>
              </a:solidFill>
              <a:latin typeface="Arial" panose="020B0604020202020204" pitchFamily="34" charset="0"/>
              <a:cs typeface="Arial" panose="020B0604020202020204" pitchFamily="34" charset="0"/>
            </a:endParaRPr>
          </a:p>
          <a:p>
            <a:endParaRPr lang="en-US" dirty="0">
              <a:solidFill>
                <a:schemeClr val="accent1"/>
              </a:solidFill>
            </a:endParaRPr>
          </a:p>
        </p:txBody>
      </p:sp>
      <p:pic>
        <p:nvPicPr>
          <p:cNvPr id="2" name="Content Placeholder 3">
            <a:extLst>
              <a:ext uri="{FF2B5EF4-FFF2-40B4-BE49-F238E27FC236}">
                <a16:creationId xmlns:a16="http://schemas.microsoft.com/office/drawing/2014/main" id="{C183D556-5DD0-AF9C-BA4A-BDA9A023F5C0}"/>
              </a:ext>
            </a:extLst>
          </p:cNvPr>
          <p:cNvPicPr>
            <a:picLocks noChangeAspect="1"/>
          </p:cNvPicPr>
          <p:nvPr/>
        </p:nvPicPr>
        <p:blipFill>
          <a:blip r:embed="rId2"/>
          <a:stretch>
            <a:fillRect/>
          </a:stretch>
        </p:blipFill>
        <p:spPr>
          <a:xfrm>
            <a:off x="1352977" y="2090068"/>
            <a:ext cx="2166103" cy="1160959"/>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9CD3C5A4-E543-D7D9-0E1D-6A749D6D336A}"/>
              </a:ext>
            </a:extLst>
          </p:cNvPr>
          <p:cNvPicPr>
            <a:picLocks noChangeAspect="1"/>
          </p:cNvPicPr>
          <p:nvPr/>
        </p:nvPicPr>
        <p:blipFill>
          <a:blip r:embed="rId3"/>
          <a:stretch>
            <a:fillRect/>
          </a:stretch>
        </p:blipFill>
        <p:spPr>
          <a:xfrm>
            <a:off x="987775" y="4443615"/>
            <a:ext cx="3590925" cy="1276350"/>
          </a:xfrm>
          <a:prstGeom prst="rect">
            <a:avLst/>
          </a:prstGeom>
        </p:spPr>
      </p:pic>
      <p:pic>
        <p:nvPicPr>
          <p:cNvPr id="13" name="Picture 12">
            <a:extLst>
              <a:ext uri="{FF2B5EF4-FFF2-40B4-BE49-F238E27FC236}">
                <a16:creationId xmlns:a16="http://schemas.microsoft.com/office/drawing/2014/main" id="{04706C9F-299F-B56D-48F4-DA1CDB30200A}"/>
              </a:ext>
            </a:extLst>
          </p:cNvPr>
          <p:cNvPicPr>
            <a:picLocks noChangeAspect="1"/>
          </p:cNvPicPr>
          <p:nvPr/>
        </p:nvPicPr>
        <p:blipFill>
          <a:blip r:embed="rId4"/>
          <a:stretch>
            <a:fillRect/>
          </a:stretch>
        </p:blipFill>
        <p:spPr>
          <a:xfrm>
            <a:off x="8672798" y="4319861"/>
            <a:ext cx="2944623" cy="1292464"/>
          </a:xfrm>
          <a:prstGeom prst="rect">
            <a:avLst/>
          </a:prstGeom>
        </p:spPr>
      </p:pic>
      <p:pic>
        <p:nvPicPr>
          <p:cNvPr id="14" name="Picture 13" descr="A blue sign with white text&#10;&#10;Description automatically generated with medium confidence">
            <a:extLst>
              <a:ext uri="{FF2B5EF4-FFF2-40B4-BE49-F238E27FC236}">
                <a16:creationId xmlns:a16="http://schemas.microsoft.com/office/drawing/2014/main" id="{9ECC488A-8916-4F35-624C-98439FBB02C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00076" y="2107694"/>
            <a:ext cx="2721239" cy="1000957"/>
          </a:xfrm>
          <a:prstGeom prst="rect">
            <a:avLst/>
          </a:prstGeom>
          <a:noFill/>
          <a:ln>
            <a:noFill/>
          </a:ln>
        </p:spPr>
      </p:pic>
      <p:pic>
        <p:nvPicPr>
          <p:cNvPr id="15" name="Picture 14">
            <a:extLst>
              <a:ext uri="{FF2B5EF4-FFF2-40B4-BE49-F238E27FC236}">
                <a16:creationId xmlns:a16="http://schemas.microsoft.com/office/drawing/2014/main" id="{2F93F1D0-1C54-C67B-F3D7-F907553FCC98}"/>
              </a:ext>
            </a:extLst>
          </p:cNvPr>
          <p:cNvPicPr>
            <a:picLocks noChangeAspect="1"/>
          </p:cNvPicPr>
          <p:nvPr/>
        </p:nvPicPr>
        <p:blipFill>
          <a:blip r:embed="rId6"/>
          <a:stretch>
            <a:fillRect/>
          </a:stretch>
        </p:blipFill>
        <p:spPr>
          <a:xfrm>
            <a:off x="7800893" y="2080207"/>
            <a:ext cx="2721239" cy="1180680"/>
          </a:xfrm>
          <a:prstGeom prst="rect">
            <a:avLst/>
          </a:prstGeom>
        </p:spPr>
      </p:pic>
      <p:pic>
        <p:nvPicPr>
          <p:cNvPr id="16" name="Picture 15">
            <a:extLst>
              <a:ext uri="{FF2B5EF4-FFF2-40B4-BE49-F238E27FC236}">
                <a16:creationId xmlns:a16="http://schemas.microsoft.com/office/drawing/2014/main" id="{91A683AF-379A-E153-BD83-4CFFAB5899B9}"/>
              </a:ext>
            </a:extLst>
          </p:cNvPr>
          <p:cNvPicPr>
            <a:picLocks noChangeAspect="1"/>
          </p:cNvPicPr>
          <p:nvPr/>
        </p:nvPicPr>
        <p:blipFill>
          <a:blip r:embed="rId7"/>
          <a:stretch>
            <a:fillRect/>
          </a:stretch>
        </p:blipFill>
        <p:spPr>
          <a:xfrm>
            <a:off x="5119627" y="3839962"/>
            <a:ext cx="2599048" cy="2300870"/>
          </a:xfrm>
          <a:prstGeom prst="rect">
            <a:avLst/>
          </a:prstGeom>
        </p:spPr>
      </p:pic>
      <p:grpSp>
        <p:nvGrpSpPr>
          <p:cNvPr id="17" name="Group 16">
            <a:extLst>
              <a:ext uri="{FF2B5EF4-FFF2-40B4-BE49-F238E27FC236}">
                <a16:creationId xmlns:a16="http://schemas.microsoft.com/office/drawing/2014/main" id="{F456FC8D-D99F-5A03-F3A6-EFA3E15C558C}"/>
              </a:ext>
            </a:extLst>
          </p:cNvPr>
          <p:cNvGrpSpPr/>
          <p:nvPr/>
        </p:nvGrpSpPr>
        <p:grpSpPr>
          <a:xfrm>
            <a:off x="538899" y="1138035"/>
            <a:ext cx="11114202" cy="4867852"/>
            <a:chOff x="538899" y="1466189"/>
            <a:chExt cx="11114202" cy="4867852"/>
          </a:xfrm>
        </p:grpSpPr>
        <p:sp>
          <p:nvSpPr>
            <p:cNvPr id="18" name="TextBox 17">
              <a:hlinkClick r:id="rId8"/>
              <a:extLst>
                <a:ext uri="{FF2B5EF4-FFF2-40B4-BE49-F238E27FC236}">
                  <a16:creationId xmlns:a16="http://schemas.microsoft.com/office/drawing/2014/main" id="{5C73A4EF-FD71-4968-D80A-FB494FD322C1}"/>
                </a:ext>
              </a:extLst>
            </p:cNvPr>
            <p:cNvSpPr txBox="1"/>
            <p:nvPr/>
          </p:nvSpPr>
          <p:spPr>
            <a:xfrm>
              <a:off x="538899" y="1466189"/>
              <a:ext cx="11114202" cy="461665"/>
            </a:xfrm>
            <a:prstGeom prst="rect">
              <a:avLst/>
            </a:prstGeom>
            <a:noFill/>
          </p:spPr>
          <p:txBody>
            <a:bodyPr wrap="square">
              <a:spAutoFit/>
            </a:bodyPr>
            <a:lstStyle/>
            <a:p>
              <a:r>
                <a:rPr lang="en-US" sz="2400" dirty="0"/>
                <a:t>IALE 2023 World Congress will take place in Nairobi, Kenya, from 10th – 15th, July 2023</a:t>
              </a:r>
            </a:p>
          </p:txBody>
        </p:sp>
        <p:pic>
          <p:nvPicPr>
            <p:cNvPr id="19" name="Picture 18">
              <a:extLst>
                <a:ext uri="{FF2B5EF4-FFF2-40B4-BE49-F238E27FC236}">
                  <a16:creationId xmlns:a16="http://schemas.microsoft.com/office/drawing/2014/main" id="{F58DE122-B59B-6926-359D-277A9C063403}"/>
                </a:ext>
              </a:extLst>
            </p:cNvPr>
            <p:cNvPicPr>
              <a:picLocks noChangeAspect="1"/>
            </p:cNvPicPr>
            <p:nvPr/>
          </p:nvPicPr>
          <p:blipFill>
            <a:blip r:embed="rId9"/>
            <a:stretch>
              <a:fillRect/>
            </a:stretch>
          </p:blipFill>
          <p:spPr>
            <a:xfrm>
              <a:off x="879060" y="1927854"/>
              <a:ext cx="10253708" cy="4406187"/>
            </a:xfrm>
            <a:prstGeom prst="rect">
              <a:avLst/>
            </a:prstGeom>
          </p:spPr>
        </p:pic>
      </p:grpSp>
    </p:spTree>
    <p:extLst>
      <p:ext uri="{BB962C8B-B14F-4D97-AF65-F5344CB8AC3E}">
        <p14:creationId xmlns:p14="http://schemas.microsoft.com/office/powerpoint/2010/main" val="3390048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623276" y="291521"/>
            <a:ext cx="837011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Collaborators, Stakeholders and Users</a:t>
            </a:r>
            <a:endParaRPr lang="en-GB" sz="2800" dirty="0">
              <a:solidFill>
                <a:srgbClr val="0961AA"/>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5315F5B9-D2AF-EA04-0B9D-A37435739561}"/>
              </a:ext>
            </a:extLst>
          </p:cNvPr>
          <p:cNvPicPr>
            <a:picLocks noChangeAspect="1"/>
          </p:cNvPicPr>
          <p:nvPr/>
        </p:nvPicPr>
        <p:blipFill>
          <a:blip r:embed="rId2"/>
          <a:stretch>
            <a:fillRect/>
          </a:stretch>
        </p:blipFill>
        <p:spPr>
          <a:xfrm>
            <a:off x="1892443" y="1170236"/>
            <a:ext cx="8407113" cy="4517528"/>
          </a:xfrm>
          <a:prstGeom prst="rect">
            <a:avLst/>
          </a:prstGeom>
        </p:spPr>
      </p:pic>
    </p:spTree>
    <p:extLst>
      <p:ext uri="{BB962C8B-B14F-4D97-AF65-F5344CB8AC3E}">
        <p14:creationId xmlns:p14="http://schemas.microsoft.com/office/powerpoint/2010/main" val="391399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39CDDD-0FE0-148B-DE73-ACECCFB60A74}"/>
              </a:ext>
            </a:extLst>
          </p:cNvPr>
          <p:cNvSpPr txBox="1"/>
          <p:nvPr/>
        </p:nvSpPr>
        <p:spPr>
          <a:xfrm>
            <a:off x="90534" y="1122744"/>
            <a:ext cx="6171370" cy="5275227"/>
          </a:xfrm>
          <a:prstGeom prst="rect">
            <a:avLst/>
          </a:prstGeom>
          <a:solidFill>
            <a:schemeClr val="accent4">
              <a:lumMod val="20000"/>
              <a:lumOff val="80000"/>
            </a:schemeClr>
          </a:solidFill>
        </p:spPr>
        <p:txBody>
          <a:bodyPr wrap="square">
            <a:spAutoFit/>
          </a:bodyPr>
          <a:lstStyle/>
          <a:p>
            <a:pPr marL="0" marR="0" algn="just">
              <a:lnSpc>
                <a:spcPct val="107000"/>
              </a:lnSpc>
              <a:spcBef>
                <a:spcPts val="0"/>
              </a:spcBef>
              <a:spcAft>
                <a:spcPts val="800"/>
              </a:spcAft>
            </a:pPr>
            <a:r>
              <a:rPr lang="en-US" sz="1200" dirty="0">
                <a:effectLst/>
                <a:latin typeface="Berlin Sans FB" panose="020E0602020502020306" pitchFamily="34" charset="0"/>
                <a:ea typeface="Calibri" panose="020F0502020204030204" pitchFamily="34" charset="0"/>
                <a:cs typeface="Times New Roman" panose="02020603050405020304" pitchFamily="18" charset="0"/>
              </a:rPr>
              <a:t>1.</a:t>
            </a:r>
            <a:r>
              <a:rPr lang="en-US" sz="1200" b="1" dirty="0">
                <a:effectLst/>
                <a:latin typeface="Berlin Sans FB" panose="020E0602020502020306" pitchFamily="34" charset="0"/>
                <a:ea typeface="Calibri" panose="020F0502020204030204" pitchFamily="34" charset="0"/>
                <a:cs typeface="Times New Roman" panose="02020603050405020304" pitchFamily="18" charset="0"/>
              </a:rPr>
              <a:t> </a:t>
            </a:r>
            <a:r>
              <a:rPr lang="en-US" sz="1200" u="sng" dirty="0">
                <a:solidFill>
                  <a:srgbClr val="0563C1"/>
                </a:solidFill>
                <a:effectLst/>
                <a:latin typeface="Berlin Sans FB" panose="020E0602020502020306" pitchFamily="34" charset="0"/>
                <a:ea typeface="Calibri" panose="020F0502020204030204" pitchFamily="34" charset="0"/>
                <a:cs typeface="Times New Roman" panose="02020603050405020304" pitchFamily="18" charset="0"/>
                <a:hlinkClick r:id="rId2"/>
              </a:rPr>
              <a:t>GEO BON – Microsoft: EBVs on the Cloud</a:t>
            </a:r>
            <a:r>
              <a:rPr lang="en-US" sz="1200" dirty="0">
                <a:effectLst/>
                <a:latin typeface="Berlin Sans FB" panose="020E0602020502020306" pitchFamily="34" charset="0"/>
                <a:ea typeface="Calibri" panose="020F0502020204030204" pitchFamily="34" charset="0"/>
                <a:cs typeface="Times New Roman" panose="02020603050405020304" pitchFamily="18" charset="0"/>
              </a:rPr>
              <a:t> Submitted June 06, 2020 (NF) </a:t>
            </a:r>
            <a:endParaRPr lang="en-US" sz="1100" dirty="0">
              <a:effectLst/>
              <a:latin typeface="Berlin Sans FB" panose="020E0602020502020306"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sz="1200" dirty="0">
                <a:effectLst/>
                <a:latin typeface="Berlin Sans FB" panose="020E0602020502020306" pitchFamily="34" charset="0"/>
                <a:ea typeface="Calibri" panose="020F0502020204030204" pitchFamily="34" charset="0"/>
                <a:cs typeface="Times New Roman" panose="02020603050405020304" pitchFamily="18" charset="0"/>
              </a:rPr>
              <a:t>Title: Leveraging Machine Learning (Azure) with Geospatial Analysis to Understand and Model Elephant Populations and their Ecosystem Interactions in West Africa – A case of </a:t>
            </a:r>
            <a:r>
              <a:rPr lang="en-US" sz="1200" dirty="0" err="1">
                <a:effectLst/>
                <a:latin typeface="Berlin Sans FB" panose="020E0602020502020306" pitchFamily="34" charset="0"/>
                <a:ea typeface="Calibri" panose="020F0502020204030204" pitchFamily="34" charset="0"/>
                <a:cs typeface="Times New Roman" panose="02020603050405020304" pitchFamily="18" charset="0"/>
              </a:rPr>
              <a:t>Digya</a:t>
            </a:r>
            <a:r>
              <a:rPr lang="en-US" sz="1200" dirty="0">
                <a:effectLst/>
                <a:latin typeface="Berlin Sans FB" panose="020E0602020502020306" pitchFamily="34" charset="0"/>
                <a:ea typeface="Calibri" panose="020F0502020204030204" pitchFamily="34" charset="0"/>
                <a:cs typeface="Times New Roman" panose="02020603050405020304" pitchFamily="18" charset="0"/>
              </a:rPr>
              <a:t> National Park- Ghana</a:t>
            </a:r>
            <a:endParaRPr lang="en-US" sz="1100" dirty="0">
              <a:effectLst/>
              <a:latin typeface="Berlin Sans FB" panose="020E0602020502020306" pitchFamily="34" charset="0"/>
              <a:ea typeface="Calibri" panose="020F0502020204030204" pitchFamily="34" charset="0"/>
              <a:cs typeface="Times New Roman" panose="02020603050405020304" pitchFamily="18" charset="0"/>
            </a:endParaRPr>
          </a:p>
          <a:p>
            <a:pPr marL="0" marR="0" indent="457200">
              <a:lnSpc>
                <a:spcPct val="107000"/>
              </a:lnSpc>
              <a:spcBef>
                <a:spcPts val="0"/>
              </a:spcBef>
              <a:spcAft>
                <a:spcPts val="800"/>
              </a:spcAft>
            </a:pPr>
            <a:r>
              <a:rPr lang="en-US" sz="1100" b="1" dirty="0">
                <a:effectLst/>
                <a:ea typeface="Calibri" panose="020F0502020204030204" pitchFamily="34" charset="0"/>
                <a:cs typeface="Times New Roman" panose="02020603050405020304" pitchFamily="18" charset="0"/>
              </a:rPr>
              <a:t>PI:</a:t>
            </a:r>
            <a:r>
              <a:rPr lang="en-US" sz="1100" dirty="0">
                <a:effectLst/>
                <a:ea typeface="Calibri" panose="020F0502020204030204" pitchFamily="34" charset="0"/>
                <a:cs typeface="Times New Roman" panose="02020603050405020304" pitchFamily="18" charset="0"/>
              </a:rPr>
              <a:t>  Amos </a:t>
            </a:r>
            <a:r>
              <a:rPr lang="en-US" sz="1100" dirty="0" err="1">
                <a:effectLst/>
                <a:ea typeface="Calibri" panose="020F0502020204030204" pitchFamily="34" charset="0"/>
                <a:cs typeface="Times New Roman" panose="02020603050405020304" pitchFamily="18" charset="0"/>
              </a:rPr>
              <a:t>Kabo</a:t>
            </a:r>
            <a:r>
              <a:rPr lang="en-US" sz="1100" dirty="0">
                <a:effectLst/>
                <a:ea typeface="Calibri" panose="020F0502020204030204" pitchFamily="34" charset="0"/>
                <a:cs typeface="Times New Roman" panose="02020603050405020304" pitchFamily="18" charset="0"/>
              </a:rPr>
              <a:t>-bah, University of Energy and Natural Resources, Ghana </a:t>
            </a:r>
            <a:r>
              <a:rPr lang="en-US" sz="1100" dirty="0">
                <a:effectLst/>
                <a:highlight>
                  <a:srgbClr val="FFFF00"/>
                </a:highlight>
                <a:ea typeface="Calibri" panose="020F0502020204030204" pitchFamily="34" charset="0"/>
                <a:cs typeface="Times New Roman" panose="02020603050405020304" pitchFamily="18" charset="0"/>
              </a:rPr>
              <a:t>(CADFP Host, Ghana</a:t>
            </a:r>
            <a:r>
              <a:rPr lang="en-US" sz="1100" dirty="0">
                <a:effectLst/>
                <a:ea typeface="Calibri" panose="020F0502020204030204" pitchFamily="34" charset="0"/>
                <a:cs typeface="Times New Roman" panose="02020603050405020304" pitchFamily="18" charset="0"/>
              </a:rPr>
              <a:t>)</a:t>
            </a:r>
          </a:p>
          <a:p>
            <a:pPr marL="0" marR="0" indent="457200">
              <a:lnSpc>
                <a:spcPct val="107000"/>
              </a:lnSpc>
              <a:spcBef>
                <a:spcPts val="0"/>
              </a:spcBef>
              <a:spcAft>
                <a:spcPts val="800"/>
              </a:spcAft>
            </a:pPr>
            <a:r>
              <a:rPr lang="en-US" sz="1100" b="1" dirty="0">
                <a:effectLst/>
                <a:ea typeface="Calibri" panose="020F0502020204030204" pitchFamily="34" charset="0"/>
                <a:cs typeface="Times New Roman" panose="02020603050405020304" pitchFamily="18" charset="0"/>
              </a:rPr>
              <a:t>Co-PIs:</a:t>
            </a:r>
            <a:r>
              <a:rPr lang="en-US" sz="1100" dirty="0">
                <a:effectLst/>
                <a:ea typeface="Calibri" panose="020F0502020204030204" pitchFamily="34" charset="0"/>
                <a:cs typeface="Times New Roman" panose="02020603050405020304" pitchFamily="18" charset="0"/>
              </a:rPr>
              <a:t> Henry N. N. Bulley, BMCC, City University of New York, USA </a:t>
            </a:r>
            <a:r>
              <a:rPr lang="en-US" sz="1100" dirty="0">
                <a:effectLst/>
                <a:highlight>
                  <a:srgbClr val="FFFF00"/>
                </a:highlight>
                <a:ea typeface="Calibri" panose="020F0502020204030204" pitchFamily="34" charset="0"/>
                <a:cs typeface="Times New Roman" panose="02020603050405020304" pitchFamily="18" charset="0"/>
              </a:rPr>
              <a:t>(CADFP, USA</a:t>
            </a:r>
            <a:r>
              <a:rPr lang="en-US" sz="1100" dirty="0">
                <a:effectLst/>
                <a:ea typeface="Calibri" panose="020F0502020204030204" pitchFamily="34" charset="0"/>
                <a:cs typeface="Times New Roman" panose="02020603050405020304" pitchFamily="18" charset="0"/>
              </a:rPr>
              <a:t>)</a:t>
            </a:r>
          </a:p>
          <a:p>
            <a:pPr marL="457200" marR="0">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Mark Amo-Boateng, University of Energy and Natural Resources, Ghana</a:t>
            </a:r>
          </a:p>
          <a:p>
            <a:pPr marL="457200" marR="0">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Benjamin K. Nyarko, University of Cape Coast, Ghana </a:t>
            </a:r>
          </a:p>
          <a:p>
            <a:pPr marL="457200" marR="0">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Frank Muller-Karger, University of South Florida, USA   </a:t>
            </a:r>
          </a:p>
          <a:p>
            <a:pPr marL="0" marR="0" indent="457200">
              <a:lnSpc>
                <a:spcPct val="107000"/>
              </a:lnSpc>
              <a:spcBef>
                <a:spcPts val="0"/>
              </a:spcBef>
              <a:spcAft>
                <a:spcPts val="800"/>
              </a:spcAft>
            </a:pPr>
            <a:r>
              <a:rPr lang="en-US" sz="1100" dirty="0">
                <a:effectLst/>
                <a:ea typeface="Calibri" panose="020F0502020204030204" pitchFamily="34" charset="0"/>
                <a:cs typeface="Times New Roman" panose="02020603050405020304" pitchFamily="18" charset="0"/>
              </a:rPr>
              <a:t>Christine </a:t>
            </a:r>
            <a:r>
              <a:rPr lang="en-US" sz="1100" dirty="0" err="1">
                <a:effectLst/>
                <a:ea typeface="Calibri" panose="020F0502020204030204" pitchFamily="34" charset="0"/>
                <a:cs typeface="Times New Roman" panose="02020603050405020304" pitchFamily="18" charset="0"/>
              </a:rPr>
              <a:t>Fürst</a:t>
            </a:r>
            <a:r>
              <a:rPr lang="en-US" sz="1100" dirty="0">
                <a:effectLst/>
                <a:ea typeface="Calibri" panose="020F0502020204030204" pitchFamily="34" charset="0"/>
                <a:cs typeface="Times New Roman" panose="02020603050405020304" pitchFamily="18" charset="0"/>
              </a:rPr>
              <a:t>, Martin Luther University Halle, Germany  </a:t>
            </a:r>
          </a:p>
          <a:p>
            <a:pPr marL="0" marR="0">
              <a:lnSpc>
                <a:spcPct val="107000"/>
              </a:lnSpc>
              <a:spcBef>
                <a:spcPts val="0"/>
              </a:spcBef>
              <a:spcAft>
                <a:spcPts val="800"/>
              </a:spcAft>
            </a:pPr>
            <a:r>
              <a:rPr lang="en-US" sz="1200" b="1" dirty="0">
                <a:effectLst/>
                <a:latin typeface="Berlin Sans FB" panose="020E0602020502020306" pitchFamily="34" charset="0"/>
                <a:ea typeface="Calibri" panose="020F0502020204030204" pitchFamily="34" charset="0"/>
                <a:cs typeface="Times New Roman" panose="02020603050405020304" pitchFamily="18" charset="0"/>
              </a:rPr>
              <a:t> </a:t>
            </a:r>
            <a:r>
              <a:rPr lang="en-US" sz="1200" dirty="0">
                <a:effectLst/>
                <a:latin typeface="Berlin Sans FB" panose="020E0602020502020306" pitchFamily="34" charset="0"/>
                <a:ea typeface="Calibri" panose="020F0502020204030204" pitchFamily="34" charset="0"/>
                <a:cs typeface="Times New Roman" panose="02020603050405020304" pitchFamily="18" charset="0"/>
              </a:rPr>
              <a:t>2. U.S. Embassy in Ghana 2020 University Partnerships Initiative Grant </a:t>
            </a:r>
            <a:r>
              <a:rPr lang="en-US" sz="1200" dirty="0">
                <a:latin typeface="Berlin Sans FB" panose="020E0602020502020306" pitchFamily="34" charset="0"/>
                <a:ea typeface="Calibri" panose="020F0502020204030204" pitchFamily="34" charset="0"/>
                <a:cs typeface="Times New Roman" panose="02020603050405020304" pitchFamily="18" charset="0"/>
              </a:rPr>
              <a:t>_</a:t>
            </a:r>
            <a:r>
              <a:rPr lang="en-US" sz="1200" dirty="0">
                <a:effectLst/>
                <a:latin typeface="Berlin Sans FB" panose="020E0602020502020306" pitchFamily="34" charset="0"/>
                <a:ea typeface="Calibri" panose="020F0502020204030204" pitchFamily="34" charset="0"/>
                <a:cs typeface="Times New Roman" panose="02020603050405020304" pitchFamily="18" charset="0"/>
              </a:rPr>
              <a:t>June 19, 2020 (NF)</a:t>
            </a:r>
            <a:br>
              <a:rPr lang="en-US" sz="1200" dirty="0">
                <a:effectLst/>
                <a:latin typeface="Berlin Sans FB" panose="020E0602020502020306" pitchFamily="34" charset="0"/>
                <a:ea typeface="Calibri" panose="020F0502020204030204" pitchFamily="34" charset="0"/>
                <a:cs typeface="Times New Roman" panose="02020603050405020304" pitchFamily="18" charset="0"/>
              </a:rPr>
            </a:br>
            <a:r>
              <a:rPr lang="en-US" sz="1200" dirty="0">
                <a:effectLst/>
                <a:latin typeface="Berlin Sans FB" panose="020E0602020502020306" pitchFamily="34" charset="0"/>
                <a:ea typeface="Calibri" panose="020F0502020204030204" pitchFamily="34" charset="0"/>
                <a:cs typeface="Times New Roman" panose="02020603050405020304" pitchFamily="18" charset="0"/>
              </a:rPr>
              <a:t>Title: Improving Ecotourism and Livelihoods of Fringe Communities through enhanced Ecosystem Services of </a:t>
            </a:r>
            <a:r>
              <a:rPr lang="en-US" sz="1200" dirty="0" err="1">
                <a:effectLst/>
                <a:latin typeface="Berlin Sans FB" panose="020E0602020502020306" pitchFamily="34" charset="0"/>
                <a:ea typeface="Calibri" panose="020F0502020204030204" pitchFamily="34" charset="0"/>
                <a:cs typeface="Times New Roman" panose="02020603050405020304" pitchFamily="18" charset="0"/>
              </a:rPr>
              <a:t>Digya</a:t>
            </a:r>
            <a:r>
              <a:rPr lang="en-US" sz="1200" dirty="0">
                <a:effectLst/>
                <a:latin typeface="Berlin Sans FB" panose="020E0602020502020306" pitchFamily="34" charset="0"/>
                <a:ea typeface="Calibri" panose="020F0502020204030204" pitchFamily="34" charset="0"/>
                <a:cs typeface="Times New Roman" panose="02020603050405020304" pitchFamily="18" charset="0"/>
              </a:rPr>
              <a:t> National Park in Ghana</a:t>
            </a:r>
            <a:endParaRPr lang="en-US" sz="1100" dirty="0">
              <a:effectLst/>
              <a:latin typeface="Berlin Sans FB" panose="020E0602020502020306" pitchFamily="34" charset="0"/>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sz="1100" i="1" dirty="0">
                <a:effectLst/>
                <a:ea typeface="Calibri" panose="020F0502020204030204" pitchFamily="34" charset="0"/>
                <a:cs typeface="Times New Roman" panose="02020603050405020304" pitchFamily="18" charset="0"/>
              </a:rPr>
              <a:t>PI:  Amos </a:t>
            </a:r>
            <a:r>
              <a:rPr lang="en-US" sz="1100" i="1" dirty="0" err="1">
                <a:effectLst/>
                <a:ea typeface="Calibri" panose="020F0502020204030204" pitchFamily="34" charset="0"/>
                <a:cs typeface="Times New Roman" panose="02020603050405020304" pitchFamily="18" charset="0"/>
              </a:rPr>
              <a:t>Kabo</a:t>
            </a:r>
            <a:r>
              <a:rPr lang="en-US" sz="1100" i="1" dirty="0">
                <a:effectLst/>
                <a:ea typeface="Calibri" panose="020F0502020204030204" pitchFamily="34" charset="0"/>
                <a:cs typeface="Times New Roman" panose="02020603050405020304" pitchFamily="18" charset="0"/>
              </a:rPr>
              <a:t>-bah, University of Energy and Natural Resources, Ghana </a:t>
            </a:r>
            <a:r>
              <a:rPr lang="en-US" sz="1100" i="1" dirty="0">
                <a:effectLst/>
                <a:highlight>
                  <a:srgbClr val="FFFF00"/>
                </a:highlight>
                <a:ea typeface="Calibri" panose="020F0502020204030204" pitchFamily="34" charset="0"/>
                <a:cs typeface="Times New Roman" panose="02020603050405020304" pitchFamily="18" charset="0"/>
              </a:rPr>
              <a:t>(CADFP Host, Ghana</a:t>
            </a:r>
            <a:r>
              <a:rPr lang="en-US" sz="1100" i="1" dirty="0">
                <a:effectLst/>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sz="1100" i="1" dirty="0">
                <a:effectLst/>
                <a:ea typeface="Calibri" panose="020F0502020204030204" pitchFamily="34" charset="0"/>
                <a:cs typeface="Times New Roman" panose="02020603050405020304" pitchFamily="18" charset="0"/>
              </a:rPr>
              <a:t>Co-PIs: Benjamin K. Nyarko, University of Cape Coast, Ghana</a:t>
            </a:r>
            <a:endParaRPr lang="en-US" sz="1100" dirty="0">
              <a:effectLst/>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sz="1100" i="1" dirty="0">
                <a:effectLst/>
                <a:ea typeface="Calibri" panose="020F0502020204030204" pitchFamily="34" charset="0"/>
                <a:cs typeface="Times New Roman" panose="02020603050405020304" pitchFamily="18" charset="0"/>
              </a:rPr>
              <a:t>Co-PIs: Mr. James </a:t>
            </a:r>
            <a:r>
              <a:rPr lang="en-US" sz="1100" i="1" dirty="0" err="1">
                <a:effectLst/>
                <a:ea typeface="Calibri" panose="020F0502020204030204" pitchFamily="34" charset="0"/>
                <a:cs typeface="Times New Roman" panose="02020603050405020304" pitchFamily="18" charset="0"/>
              </a:rPr>
              <a:t>Ohemang</a:t>
            </a:r>
            <a:r>
              <a:rPr lang="en-US" sz="1100" i="1" dirty="0">
                <a:effectLst/>
                <a:ea typeface="Calibri" panose="020F0502020204030204" pitchFamily="34" charset="0"/>
                <a:cs typeface="Times New Roman" panose="02020603050405020304" pitchFamily="18" charset="0"/>
              </a:rPr>
              <a:t>-Agyei, University of Energy and Natural Resources, Ghana</a:t>
            </a:r>
            <a:endParaRPr lang="en-US" sz="1100" dirty="0">
              <a:effectLst/>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sz="1100" i="1" dirty="0">
                <a:effectLst/>
                <a:ea typeface="Calibri" panose="020F0502020204030204" pitchFamily="34" charset="0"/>
                <a:cs typeface="Times New Roman" panose="02020603050405020304" pitchFamily="18" charset="0"/>
              </a:rPr>
              <a:t>Co-PIs: Mr. Modoc </a:t>
            </a:r>
            <a:r>
              <a:rPr lang="en-US" sz="1100" i="1" dirty="0" err="1">
                <a:effectLst/>
                <a:ea typeface="Calibri" panose="020F0502020204030204" pitchFamily="34" charset="0"/>
                <a:cs typeface="Times New Roman" panose="02020603050405020304" pitchFamily="18" charset="0"/>
              </a:rPr>
              <a:t>Awudu</a:t>
            </a:r>
            <a:r>
              <a:rPr lang="en-US" sz="1100" i="1" dirty="0">
                <a:effectLst/>
                <a:ea typeface="Calibri" panose="020F0502020204030204" pitchFamily="34" charset="0"/>
                <a:cs typeface="Times New Roman" panose="02020603050405020304" pitchFamily="18" charset="0"/>
              </a:rPr>
              <a:t>, </a:t>
            </a:r>
            <a:r>
              <a:rPr lang="en-US" sz="1100" i="1" dirty="0" err="1">
                <a:effectLst/>
                <a:ea typeface="Calibri" panose="020F0502020204030204" pitchFamily="34" charset="0"/>
                <a:cs typeface="Times New Roman" panose="02020603050405020304" pitchFamily="18" charset="0"/>
              </a:rPr>
              <a:t>Afram</a:t>
            </a:r>
            <a:r>
              <a:rPr lang="en-US" sz="1100" i="1" dirty="0">
                <a:effectLst/>
                <a:ea typeface="Calibri" panose="020F0502020204030204" pitchFamily="34" charset="0"/>
                <a:cs typeface="Times New Roman" panose="02020603050405020304" pitchFamily="18" charset="0"/>
              </a:rPr>
              <a:t> Plains Development Organization (APDO), Ghana</a:t>
            </a:r>
            <a:endParaRPr lang="en-US" sz="1100" dirty="0">
              <a:effectLst/>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sz="1100" i="1" dirty="0">
                <a:effectLst/>
                <a:ea typeface="Calibri" panose="020F0502020204030204" pitchFamily="34" charset="0"/>
                <a:cs typeface="Times New Roman" panose="02020603050405020304" pitchFamily="18" charset="0"/>
              </a:rPr>
              <a:t>Co-PIs: Henry N. N. Bulley, BMCC, City University of New York, USA </a:t>
            </a:r>
            <a:r>
              <a:rPr lang="en-US" sz="1100" i="1" dirty="0">
                <a:effectLst/>
                <a:highlight>
                  <a:srgbClr val="FFFF00"/>
                </a:highlight>
                <a:ea typeface="Calibri" panose="020F0502020204030204" pitchFamily="34" charset="0"/>
                <a:cs typeface="Times New Roman" panose="02020603050405020304" pitchFamily="18" charset="0"/>
              </a:rPr>
              <a:t>(CADFP, USA</a:t>
            </a:r>
            <a:r>
              <a:rPr lang="en-US" sz="1100" i="1" dirty="0">
                <a:effectLst/>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a:p>
            <a:pPr marL="457200" marR="0" algn="just">
              <a:lnSpc>
                <a:spcPct val="107000"/>
              </a:lnSpc>
              <a:spcBef>
                <a:spcPts val="0"/>
              </a:spcBef>
              <a:spcAft>
                <a:spcPts val="800"/>
              </a:spcAft>
            </a:pPr>
            <a:r>
              <a:rPr lang="en-US" sz="1100" i="1" dirty="0">
                <a:effectLst/>
                <a:ea typeface="Calibri" panose="020F0502020204030204" pitchFamily="34" charset="0"/>
                <a:cs typeface="Times New Roman" panose="02020603050405020304" pitchFamily="18" charset="0"/>
              </a:rPr>
              <a:t>Co-PIs: Samuel </a:t>
            </a:r>
            <a:r>
              <a:rPr lang="en-US" sz="1100" i="1" dirty="0" err="1">
                <a:effectLst/>
                <a:ea typeface="Calibri" panose="020F0502020204030204" pitchFamily="34" charset="0"/>
                <a:cs typeface="Times New Roman" panose="02020603050405020304" pitchFamily="18" charset="0"/>
              </a:rPr>
              <a:t>Adu-Prah</a:t>
            </a:r>
            <a:r>
              <a:rPr lang="en-US" sz="1100" i="1" dirty="0">
                <a:effectLst/>
                <a:ea typeface="Calibri" panose="020F0502020204030204" pitchFamily="34" charset="0"/>
                <a:cs typeface="Times New Roman" panose="02020603050405020304" pitchFamily="18" charset="0"/>
              </a:rPr>
              <a:t>, Sam Houston State University, Texas, USA </a:t>
            </a:r>
            <a:r>
              <a:rPr lang="en-US" sz="1100" i="1" dirty="0">
                <a:effectLst/>
                <a:highlight>
                  <a:srgbClr val="FFFF00"/>
                </a:highlight>
                <a:ea typeface="Calibri" panose="020F0502020204030204" pitchFamily="34" charset="0"/>
                <a:cs typeface="Times New Roman" panose="02020603050405020304" pitchFamily="18" charset="0"/>
              </a:rPr>
              <a:t>(CADFP, USA</a:t>
            </a:r>
            <a:r>
              <a:rPr lang="en-US" sz="1100" i="1" dirty="0">
                <a:effectLst/>
                <a:ea typeface="Calibri" panose="020F0502020204030204" pitchFamily="34" charset="0"/>
                <a:cs typeface="Times New Roman" panose="02020603050405020304" pitchFamily="18" charset="0"/>
              </a:rPr>
              <a:t>)</a:t>
            </a:r>
            <a:endParaRPr lang="en-US" sz="1100" dirty="0">
              <a:effectLst/>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46CA62FF-39CD-FDFA-1FC0-29FCC1F17A39}"/>
              </a:ext>
            </a:extLst>
          </p:cNvPr>
          <p:cNvSpPr txBox="1"/>
          <p:nvPr/>
        </p:nvSpPr>
        <p:spPr>
          <a:xfrm>
            <a:off x="6435524" y="2029999"/>
            <a:ext cx="5665942" cy="3440237"/>
          </a:xfrm>
          <a:prstGeom prst="rect">
            <a:avLst/>
          </a:prstGeom>
          <a:noFill/>
        </p:spPr>
        <p:txBody>
          <a:bodyPr wrap="square">
            <a:spAutoFit/>
          </a:bodyPr>
          <a:lstStyle/>
          <a:p>
            <a:pPr marL="0" marR="0" algn="just">
              <a:lnSpc>
                <a:spcPct val="107000"/>
              </a:lnSpc>
              <a:spcBef>
                <a:spcPts val="0"/>
              </a:spcBef>
              <a:spcAft>
                <a:spcPts val="800"/>
              </a:spcAft>
            </a:pPr>
            <a:r>
              <a:rPr lang="en-US" sz="1400" dirty="0">
                <a:effectLst/>
                <a:latin typeface="Berlin Sans FB" panose="020E0602020502020306" pitchFamily="34" charset="0"/>
                <a:ea typeface="Calibri" panose="020F0502020204030204" pitchFamily="34" charset="0"/>
                <a:cs typeface="Times New Roman" panose="02020603050405020304" pitchFamily="18" charset="0"/>
              </a:rPr>
              <a:t> </a:t>
            </a:r>
            <a:endParaRPr lang="en-US" sz="1200" dirty="0">
              <a:effectLst/>
              <a:latin typeface="Berlin Sans FB" panose="020E0602020502020306"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1400" dirty="0">
                <a:effectLst/>
                <a:latin typeface="Berlin Sans FB" panose="020E0602020502020306" pitchFamily="34" charset="0"/>
                <a:ea typeface="Calibri" panose="020F0502020204030204" pitchFamily="34" charset="0"/>
                <a:cs typeface="Times New Roman" panose="02020603050405020304" pitchFamily="18" charset="0"/>
              </a:rPr>
              <a:t>3. Manuscript - </a:t>
            </a:r>
            <a:r>
              <a:rPr lang="en-US" sz="1400" i="1" dirty="0">
                <a:effectLst/>
                <a:latin typeface="Berlin Sans FB" panose="020E0602020502020306" pitchFamily="34" charset="0"/>
                <a:ea typeface="Calibri" panose="020F0502020204030204" pitchFamily="34" charset="0"/>
                <a:cs typeface="Times New Roman" panose="02020603050405020304" pitchFamily="18" charset="0"/>
              </a:rPr>
              <a:t>Bulley, Henry N.N., et al.</a:t>
            </a:r>
            <a:r>
              <a:rPr lang="en-US" sz="1400" dirty="0">
                <a:effectLst/>
                <a:latin typeface="Berlin Sans FB" panose="020E0602020502020306" pitchFamily="34" charset="0"/>
                <a:ea typeface="Calibri" panose="020F0502020204030204" pitchFamily="34" charset="0"/>
                <a:cs typeface="Times New Roman" panose="02020603050405020304" pitchFamily="18" charset="0"/>
              </a:rPr>
              <a:t>  </a:t>
            </a:r>
            <a:endParaRPr lang="en-US" sz="1200" dirty="0">
              <a:effectLst/>
              <a:latin typeface="Berlin Sans FB" panose="020E0602020502020306" pitchFamily="34" charset="0"/>
              <a:ea typeface="Calibri" panose="020F0502020204030204" pitchFamily="34" charset="0"/>
              <a:cs typeface="Times New Roman" panose="02020603050405020304" pitchFamily="18" charset="0"/>
            </a:endParaRPr>
          </a:p>
          <a:p>
            <a:pPr marL="285750" marR="0" algn="just">
              <a:lnSpc>
                <a:spcPct val="107000"/>
              </a:lnSpc>
              <a:spcBef>
                <a:spcPts val="0"/>
              </a:spcBef>
              <a:spcAft>
                <a:spcPts val="800"/>
              </a:spcAft>
            </a:pPr>
            <a:r>
              <a:rPr lang="en-US" sz="1400" dirty="0">
                <a:effectLst/>
                <a:latin typeface="Berlin Sans FB" panose="020E0602020502020306" pitchFamily="34" charset="0"/>
                <a:ea typeface="Calibri" panose="020F0502020204030204" pitchFamily="34" charset="0"/>
                <a:cs typeface="Times New Roman" panose="02020603050405020304" pitchFamily="18" charset="0"/>
              </a:rPr>
              <a:t>Title - Geospatial technology and landscape ecology perspectives in conservation planning efforts for mitigating disturbance regimes in the Global South</a:t>
            </a:r>
            <a:endParaRPr lang="en-US" sz="1200" dirty="0">
              <a:effectLst/>
              <a:latin typeface="Berlin Sans FB" panose="020E0602020502020306" pitchFamily="34" charset="0"/>
              <a:ea typeface="Calibri" panose="020F0502020204030204" pitchFamily="34" charset="0"/>
              <a:cs typeface="Times New Roman" panose="02020603050405020304" pitchFamily="18" charset="0"/>
            </a:endParaRPr>
          </a:p>
          <a:p>
            <a:pPr marL="283210" marR="0" algn="just">
              <a:lnSpc>
                <a:spcPct val="107000"/>
              </a:lnSpc>
              <a:spcBef>
                <a:spcPts val="0"/>
              </a:spcBef>
              <a:spcAft>
                <a:spcPts val="800"/>
              </a:spcAft>
            </a:pPr>
            <a:r>
              <a:rPr lang="en-US" sz="1200" i="1" dirty="0">
                <a:effectLst/>
                <a:ea typeface="Times New Roman" panose="02020603050405020304" pitchFamily="18" charset="0"/>
                <a:cs typeface="Times New Roman" panose="02020603050405020304" pitchFamily="18" charset="0"/>
              </a:rPr>
              <a:t>Henry N. N. Bulley, BMCC, City University of New York, New York, USA </a:t>
            </a:r>
            <a:r>
              <a:rPr lang="en-US" sz="1200" i="1" dirty="0">
                <a:effectLst/>
                <a:highlight>
                  <a:srgbClr val="FFFF00"/>
                </a:highlight>
                <a:ea typeface="Times New Roman" panose="02020603050405020304" pitchFamily="18" charset="0"/>
                <a:cs typeface="Times New Roman" panose="02020603050405020304" pitchFamily="18" charset="0"/>
              </a:rPr>
              <a:t>(CADFP, USA)</a:t>
            </a:r>
            <a:endParaRPr lang="en-US" sz="1200" dirty="0">
              <a:effectLst/>
              <a:ea typeface="Calibri" panose="020F0502020204030204" pitchFamily="34" charset="0"/>
              <a:cs typeface="Times New Roman" panose="02020603050405020304" pitchFamily="18" charset="0"/>
            </a:endParaRPr>
          </a:p>
          <a:p>
            <a:pPr marL="283210" marR="0" algn="just">
              <a:lnSpc>
                <a:spcPct val="107000"/>
              </a:lnSpc>
              <a:spcBef>
                <a:spcPts val="0"/>
              </a:spcBef>
              <a:spcAft>
                <a:spcPts val="800"/>
              </a:spcAft>
            </a:pPr>
            <a:r>
              <a:rPr lang="en-US" sz="1200" i="1" dirty="0" err="1">
                <a:effectLst/>
                <a:ea typeface="Times New Roman" panose="02020603050405020304" pitchFamily="18" charset="0"/>
                <a:cs typeface="Times New Roman" panose="02020603050405020304" pitchFamily="18" charset="0"/>
              </a:rPr>
              <a:t>Oludunsin</a:t>
            </a:r>
            <a:r>
              <a:rPr lang="en-US" sz="1200" i="1" dirty="0">
                <a:effectLst/>
                <a:ea typeface="Times New Roman" panose="02020603050405020304" pitchFamily="18" charset="0"/>
                <a:cs typeface="Times New Roman" panose="02020603050405020304" pitchFamily="18" charset="0"/>
              </a:rPr>
              <a:t> T. </a:t>
            </a:r>
            <a:r>
              <a:rPr lang="en-US" sz="1200" i="1" dirty="0" err="1">
                <a:effectLst/>
                <a:ea typeface="Times New Roman" panose="02020603050405020304" pitchFamily="18" charset="0"/>
                <a:cs typeface="Times New Roman" panose="02020603050405020304" pitchFamily="18" charset="0"/>
              </a:rPr>
              <a:t>Arodudu</a:t>
            </a:r>
            <a:r>
              <a:rPr lang="en-US" sz="1200" i="1" dirty="0">
                <a:effectLst/>
                <a:ea typeface="Times New Roman" panose="02020603050405020304" pitchFamily="18" charset="0"/>
                <a:cs typeface="Times New Roman" panose="02020603050405020304" pitchFamily="18" charset="0"/>
              </a:rPr>
              <a:t>, Maynooth University, Maynooth, Ireland</a:t>
            </a:r>
            <a:endParaRPr lang="en-US" sz="1200" dirty="0">
              <a:effectLst/>
              <a:ea typeface="Calibri" panose="020F0502020204030204" pitchFamily="34" charset="0"/>
              <a:cs typeface="Times New Roman" panose="02020603050405020304" pitchFamily="18" charset="0"/>
            </a:endParaRPr>
          </a:p>
          <a:p>
            <a:pPr marL="283210" marR="0" algn="just">
              <a:lnSpc>
                <a:spcPct val="107000"/>
              </a:lnSpc>
              <a:spcBef>
                <a:spcPts val="0"/>
              </a:spcBef>
              <a:spcAft>
                <a:spcPts val="800"/>
              </a:spcAft>
            </a:pPr>
            <a:r>
              <a:rPr lang="en-US" sz="1200" i="1" dirty="0">
                <a:effectLst/>
                <a:ea typeface="Times New Roman" panose="02020603050405020304" pitchFamily="18" charset="0"/>
                <a:cs typeface="Times New Roman" panose="02020603050405020304" pitchFamily="18" charset="0"/>
              </a:rPr>
              <a:t>Esther A. </a:t>
            </a:r>
            <a:r>
              <a:rPr lang="en-US" sz="1200" i="1" dirty="0" err="1">
                <a:effectLst/>
                <a:ea typeface="Times New Roman" panose="02020603050405020304" pitchFamily="18" charset="0"/>
                <a:cs typeface="Times New Roman" panose="02020603050405020304" pitchFamily="18" charset="0"/>
              </a:rPr>
              <a:t>Obonyo</a:t>
            </a:r>
            <a:r>
              <a:rPr lang="en-US" sz="1200" i="1" dirty="0">
                <a:effectLst/>
                <a:ea typeface="Times New Roman" panose="02020603050405020304" pitchFamily="18" charset="0"/>
                <a:cs typeface="Times New Roman" panose="02020603050405020304" pitchFamily="18" charset="0"/>
              </a:rPr>
              <a:t>,  Penn State University, State College, USA </a:t>
            </a:r>
            <a:r>
              <a:rPr lang="en-US" sz="1200" i="1" dirty="0">
                <a:effectLst/>
                <a:highlight>
                  <a:srgbClr val="FFFF00"/>
                </a:highlight>
                <a:ea typeface="Times New Roman" panose="02020603050405020304" pitchFamily="18" charset="0"/>
                <a:cs typeface="Times New Roman" panose="02020603050405020304" pitchFamily="18" charset="0"/>
              </a:rPr>
              <a:t>(CADFP, USA)</a:t>
            </a:r>
            <a:endParaRPr lang="en-US" sz="1200" dirty="0">
              <a:effectLst/>
              <a:ea typeface="Calibri" panose="020F0502020204030204" pitchFamily="34" charset="0"/>
              <a:cs typeface="Times New Roman" panose="02020603050405020304" pitchFamily="18" charset="0"/>
            </a:endParaRPr>
          </a:p>
          <a:p>
            <a:pPr marL="283210" marR="0" algn="just">
              <a:lnSpc>
                <a:spcPct val="107000"/>
              </a:lnSpc>
              <a:spcBef>
                <a:spcPts val="0"/>
              </a:spcBef>
              <a:spcAft>
                <a:spcPts val="800"/>
              </a:spcAft>
            </a:pPr>
            <a:r>
              <a:rPr lang="en-US" sz="1200" i="1" dirty="0" err="1">
                <a:effectLst/>
                <a:ea typeface="Times New Roman" panose="02020603050405020304" pitchFamily="18" charset="0"/>
                <a:cs typeface="Times New Roman" panose="02020603050405020304" pitchFamily="18" charset="0"/>
              </a:rPr>
              <a:t>Aniko</a:t>
            </a:r>
            <a:r>
              <a:rPr lang="en-US" sz="1200" i="1" dirty="0">
                <a:effectLst/>
                <a:ea typeface="Times New Roman" panose="02020603050405020304" pitchFamily="18" charset="0"/>
                <a:cs typeface="Times New Roman" panose="02020603050405020304" pitchFamily="18" charset="0"/>
              </a:rPr>
              <a:t> Polo-</a:t>
            </a:r>
            <a:r>
              <a:rPr lang="en-US" sz="1200" i="1" dirty="0" err="1">
                <a:effectLst/>
                <a:ea typeface="Times New Roman" panose="02020603050405020304" pitchFamily="18" charset="0"/>
                <a:cs typeface="Times New Roman" panose="02020603050405020304" pitchFamily="18" charset="0"/>
              </a:rPr>
              <a:t>Akpisso</a:t>
            </a:r>
            <a:r>
              <a:rPr lang="en-US" sz="1200" i="1" dirty="0">
                <a:effectLst/>
                <a:ea typeface="Times New Roman" panose="02020603050405020304" pitchFamily="18" charset="0"/>
                <a:cs typeface="Times New Roman" panose="02020603050405020304" pitchFamily="18" charset="0"/>
              </a:rPr>
              <a:t>, Université de Lomé, BP 1515, Lomé, Togo </a:t>
            </a:r>
            <a:endParaRPr lang="en-US" sz="1200" dirty="0">
              <a:effectLst/>
              <a:ea typeface="Calibri" panose="020F0502020204030204" pitchFamily="34" charset="0"/>
              <a:cs typeface="Times New Roman" panose="02020603050405020304" pitchFamily="18" charset="0"/>
            </a:endParaRPr>
          </a:p>
          <a:p>
            <a:pPr marL="283210" marR="0" algn="just">
              <a:lnSpc>
                <a:spcPct val="107000"/>
              </a:lnSpc>
              <a:spcBef>
                <a:spcPts val="0"/>
              </a:spcBef>
              <a:spcAft>
                <a:spcPts val="800"/>
              </a:spcAft>
            </a:pPr>
            <a:r>
              <a:rPr lang="en-US" sz="1200" i="1" dirty="0">
                <a:effectLst/>
                <a:ea typeface="Times New Roman" panose="02020603050405020304" pitchFamily="18" charset="0"/>
                <a:cs typeface="Times New Roman" panose="02020603050405020304" pitchFamily="18" charset="0"/>
              </a:rPr>
              <a:t>Esther S. Ibrahim, Geography Department, Humboldt-Universität </a:t>
            </a:r>
            <a:r>
              <a:rPr lang="en-US" sz="1200" i="1" dirty="0" err="1">
                <a:effectLst/>
                <a:ea typeface="Times New Roman" panose="02020603050405020304" pitchFamily="18" charset="0"/>
                <a:cs typeface="Times New Roman" panose="02020603050405020304" pitchFamily="18" charset="0"/>
              </a:rPr>
              <a:t>zu</a:t>
            </a:r>
            <a:r>
              <a:rPr lang="en-US" sz="1200" i="1" dirty="0">
                <a:effectLst/>
                <a:ea typeface="Times New Roman" panose="02020603050405020304" pitchFamily="18" charset="0"/>
                <a:cs typeface="Times New Roman" panose="02020603050405020304" pitchFamily="18" charset="0"/>
              </a:rPr>
              <a:t> Berlin, </a:t>
            </a:r>
            <a:r>
              <a:rPr lang="en-US" sz="1200" i="1" dirty="0" err="1">
                <a:effectLst/>
                <a:ea typeface="Times New Roman" panose="02020603050405020304" pitchFamily="18" charset="0"/>
                <a:cs typeface="Times New Roman" panose="02020603050405020304" pitchFamily="18" charset="0"/>
              </a:rPr>
              <a:t>Unter</a:t>
            </a:r>
            <a:r>
              <a:rPr lang="en-US" sz="1200" i="1" dirty="0">
                <a:effectLst/>
                <a:ea typeface="Times New Roman" panose="02020603050405020304" pitchFamily="18" charset="0"/>
                <a:cs typeface="Times New Roman" panose="02020603050405020304" pitchFamily="18" charset="0"/>
              </a:rPr>
              <a:t> den Linden 6, 10099 Berlin, Germany</a:t>
            </a:r>
            <a:endParaRPr lang="en-US" sz="1200" dirty="0">
              <a:effectLst/>
              <a:ea typeface="Calibri" panose="020F0502020204030204" pitchFamily="34" charset="0"/>
              <a:cs typeface="Times New Roman" panose="02020603050405020304" pitchFamily="18" charset="0"/>
            </a:endParaRPr>
          </a:p>
          <a:p>
            <a:pPr marL="283210" marR="0" algn="just">
              <a:lnSpc>
                <a:spcPct val="107000"/>
              </a:lnSpc>
              <a:spcBef>
                <a:spcPts val="0"/>
              </a:spcBef>
              <a:spcAft>
                <a:spcPts val="800"/>
              </a:spcAft>
            </a:pPr>
            <a:r>
              <a:rPr lang="en-US" sz="1200" i="1" dirty="0" err="1">
                <a:effectLst/>
                <a:ea typeface="Times New Roman" panose="02020603050405020304" pitchFamily="18" charset="0"/>
                <a:cs typeface="Times New Roman" panose="02020603050405020304" pitchFamily="18" charset="0"/>
              </a:rPr>
              <a:t>Yazidhi</a:t>
            </a:r>
            <a:r>
              <a:rPr lang="en-US" sz="1200" i="1" dirty="0">
                <a:effectLst/>
                <a:ea typeface="Times New Roman" panose="02020603050405020304" pitchFamily="18" charset="0"/>
                <a:cs typeface="Times New Roman" panose="02020603050405020304" pitchFamily="18" charset="0"/>
              </a:rPr>
              <a:t> </a:t>
            </a:r>
            <a:r>
              <a:rPr lang="en-US" sz="1200" i="1" dirty="0" err="1">
                <a:effectLst/>
                <a:ea typeface="Times New Roman" panose="02020603050405020304" pitchFamily="18" charset="0"/>
                <a:cs typeface="Times New Roman" panose="02020603050405020304" pitchFamily="18" charset="0"/>
              </a:rPr>
              <a:t>Bamutaze</a:t>
            </a:r>
            <a:r>
              <a:rPr lang="en-US" sz="1200" i="1" dirty="0">
                <a:effectLst/>
                <a:ea typeface="Times New Roman" panose="02020603050405020304" pitchFamily="18" charset="0"/>
                <a:cs typeface="Times New Roman" panose="02020603050405020304" pitchFamily="18" charset="0"/>
              </a:rPr>
              <a:t>, Makerere University, Uganda </a:t>
            </a:r>
            <a:r>
              <a:rPr lang="en-US" sz="1200" i="1" dirty="0">
                <a:effectLst/>
                <a:highlight>
                  <a:srgbClr val="FFFF00"/>
                </a:highlight>
                <a:ea typeface="Times New Roman" panose="02020603050405020304" pitchFamily="18" charset="0"/>
                <a:cs typeface="Times New Roman" panose="02020603050405020304" pitchFamily="18" charset="0"/>
              </a:rPr>
              <a:t>(CADFP Host, Uganda)</a:t>
            </a:r>
            <a:endParaRPr lang="en-US" sz="1200" dirty="0">
              <a:effectLs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E0FE62A-048D-6BF3-5803-1638D1975434}"/>
              </a:ext>
            </a:extLst>
          </p:cNvPr>
          <p:cNvSpPr txBox="1"/>
          <p:nvPr/>
        </p:nvSpPr>
        <p:spPr>
          <a:xfrm>
            <a:off x="2623276" y="291521"/>
            <a:ext cx="8370116"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Collaborators, Stakeholders and Users</a:t>
            </a:r>
            <a:endParaRPr lang="en-GB" sz="28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74219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623276" y="291521"/>
            <a:ext cx="8370116"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Collaboration Among African Diaspora in USA</a:t>
            </a:r>
            <a:endParaRPr lang="en-GB" sz="2800" dirty="0">
              <a:solidFill>
                <a:srgbClr val="0961AA"/>
              </a:solidFill>
              <a:latin typeface="Arial" panose="020B0604020202020204" pitchFamily="34" charset="0"/>
              <a:cs typeface="Arial" panose="020B0604020202020204" pitchFamily="34" charset="0"/>
            </a:endParaRPr>
          </a:p>
        </p:txBody>
      </p:sp>
      <p:sp>
        <p:nvSpPr>
          <p:cNvPr id="4" name="Content Placeholder 4">
            <a:extLst>
              <a:ext uri="{FF2B5EF4-FFF2-40B4-BE49-F238E27FC236}">
                <a16:creationId xmlns:a16="http://schemas.microsoft.com/office/drawing/2014/main" id="{70C5D282-8FD1-6EE8-27A4-A1210F99AEBE}"/>
              </a:ext>
            </a:extLst>
          </p:cNvPr>
          <p:cNvSpPr txBox="1">
            <a:spLocks/>
          </p:cNvSpPr>
          <p:nvPr/>
        </p:nvSpPr>
        <p:spPr>
          <a:xfrm>
            <a:off x="766106" y="1510745"/>
            <a:ext cx="10067532" cy="4453376"/>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800" b="0" i="0"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In one such collaboration, we may made concerted efforts to commit to biweekly meeting of three partners from Earth Observation and Geospatial Science, Health Geography, and Building Construction Engineering.  Presenting our research work in a way that elicits ideas for collaborative venture was daunting initially, but we eventually learned enough from each other to engage in partnerships. </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800" b="0" i="0"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One partner (Dr. Raymond Tutu) is currently my CoPI on the USA funded portion of the aforementioned Belmont Forum Collaborative Research award titled, </a:t>
            </a:r>
            <a:r>
              <a:rPr kumimoji="0" lang="en-US" sz="1800" b="0" i="1"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Developing REsilient African cities and their urban environMent facing the pro-vision of essential urban SDGs (DREAMS).</a:t>
            </a:r>
            <a:r>
              <a:rPr kumimoji="0" lang="en-US" sz="1800" b="0" i="0"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 </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1800" b="0" i="0"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Times New Roman" panose="02020603050405020304" pitchFamily="18" charset="0"/>
                <a:cs typeface="+mn-cs"/>
              </a:rPr>
              <a:t>The other partner (Dr. Esther A. Obonyo, Penn State University) is a coauthor on the aforementioned manuscript, </a:t>
            </a:r>
            <a:r>
              <a:rPr kumimoji="0" lang="en-US" sz="1800" b="0" i="0" u="none" strike="noStrike" kern="1200" cap="none" spc="0" normalizeH="0" baseline="0" noProof="0">
                <a:ln>
                  <a:noFill/>
                </a:ln>
                <a:solidFill>
                  <a:sysClr val="windowText" lastClr="000000">
                    <a:lumMod val="75000"/>
                    <a:lumOff val="25000"/>
                  </a:sysClr>
                </a:solidFill>
                <a:effectLst/>
                <a:uLnTx/>
                <a:uFillTx/>
                <a:latin typeface="Century Gothic" panose="020B0502020202020204"/>
                <a:ea typeface="Calibri" panose="020F0502020204030204" pitchFamily="34" charset="0"/>
                <a:cs typeface="+mn-cs"/>
              </a:rPr>
              <a:t>Geospatial technology and landscape ecology perspectives in conservation planning efforts for mitigating disturbance regimes in the Global South.  Her insights in the process of building construction was very insightful in broadening my perspectives on impact on urban growth and/or sprawl on the environment, in this case the biodiversity of peri-urban areas surrounding Nairobi. </a:t>
            </a:r>
            <a:endParaRPr kumimoji="0" lang="en-US" sz="18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338718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6ACADD5-C398-B4ED-0EBA-620C6FA56B00}"/>
              </a:ext>
            </a:extLst>
          </p:cNvPr>
          <p:cNvSpPr txBox="1"/>
          <p:nvPr/>
        </p:nvSpPr>
        <p:spPr>
          <a:xfrm>
            <a:off x="1910942" y="1171860"/>
            <a:ext cx="8370116" cy="1569660"/>
          </a:xfrm>
          <a:prstGeom prst="rect">
            <a:avLst/>
          </a:prstGeom>
          <a:noFill/>
        </p:spPr>
        <p:txBody>
          <a:bodyPr wrap="square" rtlCol="0">
            <a:spAutoFit/>
          </a:bodyPr>
          <a:lstStyle/>
          <a:p>
            <a:pPr algn="ctr"/>
            <a:r>
              <a:rPr lang="en-GB" sz="4800" b="1" dirty="0">
                <a:solidFill>
                  <a:srgbClr val="0F8B7A"/>
                </a:solidFill>
                <a:latin typeface="Arial" panose="020B0604020202020204" pitchFamily="34" charset="0"/>
                <a:cs typeface="Arial" panose="020B0604020202020204" pitchFamily="34" charset="0"/>
              </a:rPr>
              <a:t>Thank you</a:t>
            </a:r>
          </a:p>
          <a:p>
            <a:pPr algn="ctr"/>
            <a:r>
              <a:rPr lang="en-GB" sz="4800" b="1" dirty="0">
                <a:solidFill>
                  <a:srgbClr val="0F8B7A"/>
                </a:solidFill>
                <a:latin typeface="Arial" panose="020B0604020202020204" pitchFamily="34" charset="0"/>
                <a:cs typeface="Arial" panose="020B0604020202020204" pitchFamily="34" charset="0"/>
              </a:rPr>
              <a:t>Questions?</a:t>
            </a:r>
            <a:endParaRPr lang="en-GB" sz="4800" dirty="0">
              <a:solidFill>
                <a:srgbClr val="0F8B7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0864EE9A-B53C-A03C-39AD-AD96330EB7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89285"/>
            <a:ext cx="12192000" cy="968715"/>
          </a:xfrm>
          <a:prstGeom prst="rect">
            <a:avLst/>
          </a:prstGeom>
          <a:solidFill>
            <a:schemeClr val="bg1"/>
          </a:solidFill>
        </p:spPr>
      </p:pic>
    </p:spTree>
    <p:extLst>
      <p:ext uri="{BB962C8B-B14F-4D97-AF65-F5344CB8AC3E}">
        <p14:creationId xmlns:p14="http://schemas.microsoft.com/office/powerpoint/2010/main" val="17277609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9040CB7-4651-C882-FE0E-F627B348F6B3}"/>
              </a:ext>
            </a:extLst>
          </p:cNvPr>
          <p:cNvSpPr txBox="1"/>
          <p:nvPr/>
        </p:nvSpPr>
        <p:spPr>
          <a:xfrm>
            <a:off x="3383870" y="179323"/>
            <a:ext cx="4444678" cy="769441"/>
          </a:xfrm>
          <a:prstGeom prst="rect">
            <a:avLst/>
          </a:prstGeom>
          <a:noFill/>
        </p:spPr>
        <p:txBody>
          <a:bodyPr wrap="square" rtlCol="0">
            <a:spAutoFit/>
          </a:bodyPr>
          <a:lstStyle/>
          <a:p>
            <a:pPr algn="ctr"/>
            <a:r>
              <a:rPr lang="en-GB" sz="4400" b="1" dirty="0">
                <a:solidFill>
                  <a:srgbClr val="0961AA"/>
                </a:solidFill>
                <a:latin typeface="Arial" panose="020B0604020202020204" pitchFamily="34" charset="0"/>
                <a:cs typeface="Arial" panose="020B0604020202020204" pitchFamily="34" charset="0"/>
              </a:rPr>
              <a:t>Overview</a:t>
            </a:r>
            <a:endParaRPr lang="en-US" sz="4400" dirty="0">
              <a:solidFill>
                <a:srgbClr val="0961AA"/>
              </a:solidFill>
            </a:endParaRPr>
          </a:p>
        </p:txBody>
      </p:sp>
      <p:sp>
        <p:nvSpPr>
          <p:cNvPr id="12" name="Title 1">
            <a:extLst>
              <a:ext uri="{FF2B5EF4-FFF2-40B4-BE49-F238E27FC236}">
                <a16:creationId xmlns:a16="http://schemas.microsoft.com/office/drawing/2014/main" id="{BF0895D8-3061-638B-CEB2-271B454DBC4B}"/>
              </a:ext>
            </a:extLst>
          </p:cNvPr>
          <p:cNvSpPr txBox="1">
            <a:spLocks/>
          </p:cNvSpPr>
          <p:nvPr/>
        </p:nvSpPr>
        <p:spPr>
          <a:xfrm>
            <a:off x="2592926" y="682333"/>
            <a:ext cx="6197990" cy="1164445"/>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400" b="1"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a:ea typeface="+mj-ea"/>
              <a:cs typeface="+mj-cs"/>
            </a:endParaRPr>
          </a:p>
        </p:txBody>
      </p:sp>
      <p:sp>
        <p:nvSpPr>
          <p:cNvPr id="13" name="Content Placeholder 2">
            <a:extLst>
              <a:ext uri="{FF2B5EF4-FFF2-40B4-BE49-F238E27FC236}">
                <a16:creationId xmlns:a16="http://schemas.microsoft.com/office/drawing/2014/main" id="{BDE2EFFB-B3CA-0DFC-5E3B-3E53F74D3EDC}"/>
              </a:ext>
            </a:extLst>
          </p:cNvPr>
          <p:cNvSpPr txBox="1">
            <a:spLocks/>
          </p:cNvSpPr>
          <p:nvPr/>
        </p:nvSpPr>
        <p:spPr>
          <a:xfrm>
            <a:off x="1084907" y="1846778"/>
            <a:ext cx="10022186" cy="3098157"/>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CADFP fellowship visits to Ghana and Uganda in 2016 and 2019</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Follow-up collaborative initiatives with Colleagues in Africa  </a:t>
            </a:r>
          </a:p>
          <a:p>
            <a:pPr lvl="1" indent="-342900">
              <a:buClr>
                <a:srgbClr val="A53010"/>
              </a:buClr>
              <a:buFont typeface="Wingdings" panose="05000000000000000000" pitchFamily="2" charset="2"/>
              <a:buChar char="§"/>
            </a:pPr>
            <a:r>
              <a:rPr kumimoji="0" lang="en-US" sz="2200" b="0" i="1" u="none" strike="noStrike" kern="1200" cap="none" spc="0" normalizeH="0" baseline="0" noProof="0" dirty="0" err="1">
                <a:ln>
                  <a:noFill/>
                </a:ln>
                <a:solidFill>
                  <a:sysClr val="windowText" lastClr="000000">
                    <a:lumMod val="75000"/>
                    <a:lumOff val="25000"/>
                  </a:sysClr>
                </a:solidFill>
                <a:effectLst/>
                <a:uLnTx/>
                <a:uFillTx/>
                <a:latin typeface="Century Gothic" panose="020B0502020202020204"/>
                <a:ea typeface="+mn-ea"/>
                <a:cs typeface="+mn-cs"/>
              </a:rPr>
              <a:t>AfriGEO</a:t>
            </a:r>
            <a:r>
              <a:rPr kumimoji="0" lang="en-US" sz="2200" b="0" i="1"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 side-event</a:t>
            </a:r>
          </a:p>
          <a:p>
            <a:pPr lvl="1" indent="-342900">
              <a:buClr>
                <a:srgbClr val="A53010"/>
              </a:buClr>
              <a:buFont typeface="Wingdings" panose="05000000000000000000" pitchFamily="2" charset="2"/>
              <a:buChar char="§"/>
            </a:pPr>
            <a:r>
              <a:rPr kumimoji="0" lang="en-US" sz="2200" b="0" i="1"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Database of Diaspora &amp; African Geospatial Scientists</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Collaborative initiatives with colleagues in North America  </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Challenges and opportunities for African Diaspora collaboration to contribute to Agenda 2063 </a:t>
            </a:r>
            <a:r>
              <a:rPr kumimoji="0" lang="en-US" sz="2400" b="1" i="0" u="none" strike="noStrike" kern="1200" cap="none" spc="0" normalizeH="0" baseline="0" noProof="0" dirty="0">
                <a:ln>
                  <a:noFill/>
                </a:ln>
                <a:solidFill>
                  <a:srgbClr val="0961AA"/>
                </a:solidFill>
                <a:effectLst/>
                <a:uLnTx/>
                <a:uFillTx/>
                <a:latin typeface="Century Gothic" panose="020B0502020202020204"/>
                <a:ea typeface="+mn-ea"/>
                <a:cs typeface="+mn-cs"/>
              </a:rPr>
              <a:t>(Outer Space Technology)</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US" sz="2400" b="0"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839977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6415A22-1EC8-5C32-2DE4-89336516E71E}"/>
              </a:ext>
            </a:extLst>
          </p:cNvPr>
          <p:cNvSpPr txBox="1"/>
          <p:nvPr/>
        </p:nvSpPr>
        <p:spPr>
          <a:xfrm>
            <a:off x="4000938" y="280888"/>
            <a:ext cx="5266481" cy="523220"/>
          </a:xfrm>
          <a:prstGeom prst="rect">
            <a:avLst/>
          </a:prstGeom>
          <a:noFill/>
        </p:spPr>
        <p:txBody>
          <a:bodyPr wrap="square" rtlCol="0">
            <a:spAutoFit/>
          </a:bodyPr>
          <a:lstStyle/>
          <a:p>
            <a:r>
              <a:rPr lang="en-GB" sz="2800" b="1" dirty="0">
                <a:solidFill>
                  <a:srgbClr val="0961AA"/>
                </a:solidFill>
                <a:latin typeface="Arial" panose="020B0604020202020204" pitchFamily="34" charset="0"/>
                <a:cs typeface="Arial" panose="020B0604020202020204" pitchFamily="34" charset="0"/>
              </a:rPr>
              <a:t>Introduction</a:t>
            </a:r>
            <a:r>
              <a:rPr lang="en-GB" sz="2800" b="1" dirty="0">
                <a:solidFill>
                  <a:schemeClr val="accent1"/>
                </a:solidFill>
                <a:latin typeface="Arial" panose="020B0604020202020204" pitchFamily="34" charset="0"/>
                <a:cs typeface="Arial" panose="020B0604020202020204" pitchFamily="34" charset="0"/>
              </a:rPr>
              <a:t>/</a:t>
            </a:r>
            <a:r>
              <a:rPr lang="en-GB" sz="2800" b="1" dirty="0">
                <a:solidFill>
                  <a:srgbClr val="0961AA"/>
                </a:solidFill>
                <a:latin typeface="Arial" panose="020B0604020202020204" pitchFamily="34" charset="0"/>
                <a:cs typeface="Arial" panose="020B0604020202020204" pitchFamily="34" charset="0"/>
              </a:rPr>
              <a:t>Background</a:t>
            </a:r>
            <a:endParaRPr lang="en-GB" sz="2800" dirty="0">
              <a:solidFill>
                <a:srgbClr val="0961AA"/>
              </a:solidFill>
              <a:latin typeface="Arial" panose="020B0604020202020204" pitchFamily="34" charset="0"/>
              <a:cs typeface="Arial" panose="020B0604020202020204" pitchFamily="34" charset="0"/>
            </a:endParaRPr>
          </a:p>
        </p:txBody>
      </p:sp>
      <p:sp>
        <p:nvSpPr>
          <p:cNvPr id="7" name="Content Placeholder 2">
            <a:extLst>
              <a:ext uri="{FF2B5EF4-FFF2-40B4-BE49-F238E27FC236}">
                <a16:creationId xmlns:a16="http://schemas.microsoft.com/office/drawing/2014/main" id="{8B0EEB11-DA9C-E80B-1F8F-EDA6A43A226D}"/>
              </a:ext>
            </a:extLst>
          </p:cNvPr>
          <p:cNvSpPr txBox="1">
            <a:spLocks/>
          </p:cNvSpPr>
          <p:nvPr/>
        </p:nvSpPr>
        <p:spPr>
          <a:xfrm>
            <a:off x="74647" y="1282273"/>
            <a:ext cx="7192578" cy="2318269"/>
          </a:xfrm>
          <a:prstGeom prst="rect">
            <a:avLst/>
          </a:prstGeom>
          <a:solidFill>
            <a:srgbClr val="9F8351">
              <a:lumMod val="20000"/>
              <a:lumOff val="80000"/>
            </a:srgbClr>
          </a:solidFill>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0" marR="0" lvl="0" indent="0" algn="l" defTabSz="457200" rtl="0" eaLnBrk="1" fontAlgn="auto" latinLnBrk="0" hangingPunct="1">
              <a:lnSpc>
                <a:spcPct val="100000"/>
              </a:lnSpc>
              <a:spcBef>
                <a:spcPts val="1000"/>
              </a:spcBef>
              <a:spcAft>
                <a:spcPts val="0"/>
              </a:spcAft>
              <a:buClr>
                <a:srgbClr val="A53010"/>
              </a:buClr>
              <a:buSzTx/>
              <a:buNone/>
              <a:tabLst/>
              <a:defRPr/>
            </a:pPr>
            <a:r>
              <a:rPr kumimoji="0" lang="en-US" sz="28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CADFP fellowship visits in 2016 (Uganda)</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t>AASRE 2016 Conference</a:t>
            </a:r>
            <a:br>
              <a:rPr kumimoji="0" lang="en-US" sz="2400" b="1" i="0" u="none" strike="noStrike" kern="1200" cap="none" spc="0" normalizeH="0" baseline="0" noProof="0" dirty="0">
                <a:ln>
                  <a:noFill/>
                </a:ln>
                <a:solidFill>
                  <a:sysClr val="windowText" lastClr="000000">
                    <a:lumMod val="75000"/>
                    <a:lumOff val="25000"/>
                  </a:sysClr>
                </a:solidFill>
                <a:effectLst/>
                <a:uLnTx/>
                <a:uFillTx/>
                <a:latin typeface="Century Gothic" panose="020B0502020202020204"/>
                <a:ea typeface="+mn-ea"/>
                <a:cs typeface="+mn-cs"/>
              </a:rPr>
            </a:b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Pre-Conference workshop: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Calibri" panose="020F0502020204030204" pitchFamily="34" charset="0"/>
                <a:cs typeface="+mn-cs"/>
              </a:rPr>
              <a:t>Landscape Ecology Applications to Assessing Land Use Dynamics and Ecosystem Services across Multiple Spatial and Temporal Scales</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 </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1"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Conference Symposium: </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Calibri" panose="020F0502020204030204" pitchFamily="34" charset="0"/>
                <a:cs typeface="+mn-cs"/>
              </a:rPr>
              <a:t>Integration of landscape ecology and geospatial technology for sustainable development of peri-urban areas in Africa</a:t>
            </a:r>
            <a:endParaRPr kumimoji="0" lang="en-US" sz="2000" b="1"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endParaRPr>
          </a:p>
        </p:txBody>
      </p:sp>
      <p:pic>
        <p:nvPicPr>
          <p:cNvPr id="8" name="Picture 7">
            <a:extLst>
              <a:ext uri="{FF2B5EF4-FFF2-40B4-BE49-F238E27FC236}">
                <a16:creationId xmlns:a16="http://schemas.microsoft.com/office/drawing/2014/main" id="{120C84CF-F6FF-8EB4-C020-F33AD8D55FFE}"/>
              </a:ext>
            </a:extLst>
          </p:cNvPr>
          <p:cNvPicPr>
            <a:picLocks noChangeAspect="1"/>
          </p:cNvPicPr>
          <p:nvPr/>
        </p:nvPicPr>
        <p:blipFill rotWithShape="1">
          <a:blip r:embed="rId2"/>
          <a:srcRect t="10539"/>
          <a:stretch/>
        </p:blipFill>
        <p:spPr>
          <a:xfrm>
            <a:off x="4749840" y="3303037"/>
            <a:ext cx="5983776" cy="2929812"/>
          </a:xfrm>
          <a:prstGeom prst="rect">
            <a:avLst/>
          </a:prstGeom>
        </p:spPr>
      </p:pic>
    </p:spTree>
    <p:extLst>
      <p:ext uri="{BB962C8B-B14F-4D97-AF65-F5344CB8AC3E}">
        <p14:creationId xmlns:p14="http://schemas.microsoft.com/office/powerpoint/2010/main" val="972474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A0B9388-F3B9-8140-F38B-25405F682771}"/>
              </a:ext>
            </a:extLst>
          </p:cNvPr>
          <p:cNvSpPr txBox="1"/>
          <p:nvPr/>
        </p:nvSpPr>
        <p:spPr>
          <a:xfrm>
            <a:off x="2780084" y="197835"/>
            <a:ext cx="8842310"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Collaborative Initiatives With Colleagues in Africa</a:t>
            </a:r>
            <a:endParaRPr lang="en-GB" sz="2800" dirty="0">
              <a:solidFill>
                <a:srgbClr val="0961AA"/>
              </a:solidFill>
              <a:latin typeface="Arial" panose="020B0604020202020204" pitchFamily="34" charset="0"/>
              <a:cs typeface="Arial" panose="020B0604020202020204" pitchFamily="34" charset="0"/>
            </a:endParaRPr>
          </a:p>
        </p:txBody>
      </p:sp>
      <p:pic>
        <p:nvPicPr>
          <p:cNvPr id="4" name="Content Placeholder 8">
            <a:extLst>
              <a:ext uri="{FF2B5EF4-FFF2-40B4-BE49-F238E27FC236}">
                <a16:creationId xmlns:a16="http://schemas.microsoft.com/office/drawing/2014/main" id="{17256828-5B83-3EA8-90AA-B78D71435C61}"/>
              </a:ext>
            </a:extLst>
          </p:cNvPr>
          <p:cNvPicPr>
            <a:picLocks noChangeAspect="1"/>
          </p:cNvPicPr>
          <p:nvPr/>
        </p:nvPicPr>
        <p:blipFill>
          <a:blip r:embed="rId2"/>
          <a:stretch>
            <a:fillRect/>
          </a:stretch>
        </p:blipFill>
        <p:spPr>
          <a:xfrm>
            <a:off x="5830801" y="2186819"/>
            <a:ext cx="5791593" cy="3080617"/>
          </a:xfrm>
          <a:prstGeom prst="rect">
            <a:avLst/>
          </a:prstGeom>
        </p:spPr>
      </p:pic>
      <p:sp>
        <p:nvSpPr>
          <p:cNvPr id="5" name="Content Placeholder 2">
            <a:extLst>
              <a:ext uri="{FF2B5EF4-FFF2-40B4-BE49-F238E27FC236}">
                <a16:creationId xmlns:a16="http://schemas.microsoft.com/office/drawing/2014/main" id="{628F70B1-6155-BC40-3C92-AA3BC15D1D19}"/>
              </a:ext>
            </a:extLst>
          </p:cNvPr>
          <p:cNvSpPr txBox="1">
            <a:spLocks/>
          </p:cNvSpPr>
          <p:nvPr/>
        </p:nvSpPr>
        <p:spPr>
          <a:xfrm>
            <a:off x="117963" y="2197794"/>
            <a:ext cx="5480071" cy="3325928"/>
          </a:xfrm>
          <a:prstGeom prst="rect">
            <a:avLst/>
          </a:prstGeom>
          <a:solidFill>
            <a:srgbClr val="9F8351">
              <a:lumMod val="20000"/>
              <a:lumOff val="80000"/>
            </a:srgbClr>
          </a:solidFill>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CADFP fellowship visits in 2016 (Uganda)</a:t>
            </a:r>
          </a:p>
          <a:p>
            <a:pPr marL="742950" marR="0" lvl="1" indent="-28575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r>
              <a:rPr kumimoji="0" lang="en-US" sz="2400" b="1" i="0" u="none" strike="noStrike" kern="1200" cap="none" spc="0" normalizeH="0" baseline="0" noProof="0" dirty="0" err="1">
                <a:ln>
                  <a:noFill/>
                </a:ln>
                <a:solidFill>
                  <a:prstClr val="black">
                    <a:lumMod val="75000"/>
                    <a:lumOff val="25000"/>
                  </a:prstClr>
                </a:solidFill>
                <a:effectLst/>
                <a:uLnTx/>
                <a:uFillTx/>
                <a:latin typeface="Century Gothic" panose="020B0502020202020204"/>
                <a:ea typeface="+mn-ea"/>
                <a:cs typeface="+mn-cs"/>
              </a:rPr>
              <a:t>AfriGEO</a:t>
            </a:r>
            <a:r>
              <a:rPr kumimoji="0" lang="en-US" sz="24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side-event on </a:t>
            </a:r>
            <a:r>
              <a:rPr kumimoji="0" lang="en-US" sz="2400" b="1" i="0" u="sng"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hlinkClick r:id="rId3"/>
              </a:rPr>
              <a:t>Strengthening partnerships with African Diaspora on Earth Observations</a:t>
            </a:r>
            <a:r>
              <a:rPr kumimoji="0" lang="en-US" sz="24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rPr>
              <a:t> during the October 2017 GEO-XIV Plenary</a:t>
            </a:r>
          </a:p>
          <a:p>
            <a:pPr marL="342900" marR="0" lvl="0" indent="-342900" algn="l" defTabSz="457200" rtl="0" eaLnBrk="1" fontAlgn="auto" latinLnBrk="0" hangingPunct="1">
              <a:lnSpc>
                <a:spcPct val="100000"/>
              </a:lnSpc>
              <a:spcBef>
                <a:spcPts val="1000"/>
              </a:spcBef>
              <a:spcAft>
                <a:spcPts val="0"/>
              </a:spcAft>
              <a:buClr>
                <a:srgbClr val="A53010"/>
              </a:buClr>
              <a:buSzTx/>
              <a:buFont typeface="Wingdings 3" charset="2"/>
              <a:buChar char=""/>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Century Gothic" panose="020B0502020202020204"/>
              <a:ea typeface="+mn-ea"/>
              <a:cs typeface="+mn-cs"/>
            </a:endParaRPr>
          </a:p>
        </p:txBody>
      </p:sp>
      <p:sp>
        <p:nvSpPr>
          <p:cNvPr id="6" name="Title 1">
            <a:extLst>
              <a:ext uri="{FF2B5EF4-FFF2-40B4-BE49-F238E27FC236}">
                <a16:creationId xmlns:a16="http://schemas.microsoft.com/office/drawing/2014/main" id="{EC41A433-1DA1-A6E1-329C-0A81ED9FBDD3}"/>
              </a:ext>
            </a:extLst>
          </p:cNvPr>
          <p:cNvSpPr txBox="1">
            <a:spLocks/>
          </p:cNvSpPr>
          <p:nvPr/>
        </p:nvSpPr>
        <p:spPr>
          <a:xfrm>
            <a:off x="742753" y="1453426"/>
            <a:ext cx="10646875" cy="887819"/>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br>
              <a:rPr kumimoji="0" lang="en-US" sz="2800" b="1"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a:ea typeface="+mj-ea"/>
                <a:cs typeface="+mj-cs"/>
              </a:rPr>
            </a:br>
            <a:endParaRPr kumimoji="0" lang="en-US" sz="2800" b="1" i="0" u="none" strike="noStrike" kern="1200" cap="none" spc="0" normalizeH="0" baseline="0" noProof="0" dirty="0">
              <a:ln>
                <a:noFill/>
              </a:ln>
              <a:solidFill>
                <a:sysClr val="windowText" lastClr="000000">
                  <a:lumMod val="85000"/>
                  <a:lumOff val="15000"/>
                </a:sysClr>
              </a:solidFill>
              <a:effectLst/>
              <a:uLnTx/>
              <a:uFillTx/>
              <a:latin typeface="Century Gothic" panose="020B0502020202020204"/>
              <a:ea typeface="+mj-ea"/>
              <a:cs typeface="+mj-cs"/>
            </a:endParaRPr>
          </a:p>
        </p:txBody>
      </p:sp>
    </p:spTree>
    <p:extLst>
      <p:ext uri="{BB962C8B-B14F-4D97-AF65-F5344CB8AC3E}">
        <p14:creationId xmlns:p14="http://schemas.microsoft.com/office/powerpoint/2010/main" val="5323231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57241FF5-6B08-FDF8-274F-C9DED83950A4}"/>
              </a:ext>
            </a:extLst>
          </p:cNvPr>
          <p:cNvSpPr txBox="1">
            <a:spLocks/>
          </p:cNvSpPr>
          <p:nvPr/>
        </p:nvSpPr>
        <p:spPr>
          <a:xfrm>
            <a:off x="419878" y="1206552"/>
            <a:ext cx="9422871" cy="536155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R="0" lvl="0" algn="l"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92AA4C">
                    <a:lumMod val="50000"/>
                  </a:srgbClr>
                </a:solidFill>
                <a:effectLst/>
                <a:uLnTx/>
                <a:uFillTx/>
                <a:latin typeface="Century Gothic" panose="020B0502020202020204"/>
                <a:ea typeface="+mn-ea"/>
                <a:cs typeface="+mn-cs"/>
              </a:rPr>
              <a:t>How do we collaborate with the international experience and know-how of African Diaspora in EO capacity building for African countries to:</a:t>
            </a:r>
          </a:p>
          <a:p>
            <a:pPr marL="971550" marR="0" lvl="1" indent="-514350" algn="l" defTabSz="457200" rtl="0" eaLnBrk="1" fontAlgn="auto" latinLnBrk="0" hangingPunct="1">
              <a:lnSpc>
                <a:spcPct val="100000"/>
              </a:lnSpc>
              <a:spcBef>
                <a:spcPts val="1000"/>
              </a:spcBef>
              <a:spcAft>
                <a:spcPts val="0"/>
              </a:spcAft>
              <a:buClr>
                <a:srgbClr val="A53010"/>
              </a:buClr>
              <a:buSzTx/>
              <a:buFont typeface="+mj-lt"/>
              <a:buAutoNum type="romanLcPeriod"/>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Enhance Africa’s capability to use EO in decision-making processes for achieving continental and global agendas?</a:t>
            </a:r>
          </a:p>
          <a:p>
            <a:pPr marL="971550" marR="0" lvl="1" indent="-514350" algn="l" defTabSz="457200" rtl="0" eaLnBrk="1" fontAlgn="auto" latinLnBrk="0" hangingPunct="1">
              <a:lnSpc>
                <a:spcPct val="100000"/>
              </a:lnSpc>
              <a:spcBef>
                <a:spcPts val="1000"/>
              </a:spcBef>
              <a:spcAft>
                <a:spcPts val="0"/>
              </a:spcAft>
              <a:buClr>
                <a:srgbClr val="A53010"/>
              </a:buClr>
              <a:buSzTx/>
              <a:buFont typeface="+mj-lt"/>
              <a:buAutoNum type="romanLcPeriod"/>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 Boost the development of human capital, especially youth and young women, in basic and applied in Geospatial Science and Technology research?</a:t>
            </a:r>
          </a:p>
          <a:p>
            <a:pPr marL="971550" marR="0" lvl="1" indent="-514350" algn="l" defTabSz="457200" rtl="0" eaLnBrk="1" fontAlgn="auto" latinLnBrk="0" hangingPunct="1">
              <a:lnSpc>
                <a:spcPct val="100000"/>
              </a:lnSpc>
              <a:spcBef>
                <a:spcPts val="1000"/>
              </a:spcBef>
              <a:spcAft>
                <a:spcPts val="0"/>
              </a:spcAft>
              <a:buClr>
                <a:srgbClr val="A53010"/>
              </a:buClr>
              <a:buSzTx/>
              <a:buFont typeface="+mj-lt"/>
              <a:buAutoNum type="romanLcPeriod"/>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 Reach a coordinated EO data acquisition strategy?</a:t>
            </a:r>
          </a:p>
          <a:p>
            <a:pPr marL="971550" marR="0" lvl="1" indent="-514350" algn="l" defTabSz="457200" rtl="0" eaLnBrk="1" fontAlgn="auto" latinLnBrk="0" hangingPunct="1">
              <a:lnSpc>
                <a:spcPct val="100000"/>
              </a:lnSpc>
              <a:spcBef>
                <a:spcPts val="1000"/>
              </a:spcBef>
              <a:spcAft>
                <a:spcPts val="0"/>
              </a:spcAft>
              <a:buClr>
                <a:srgbClr val="A53010"/>
              </a:buClr>
              <a:buSzTx/>
              <a:buFont typeface="+mj-lt"/>
              <a:buAutoNum type="romanLcPeriod"/>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rPr>
              <a:t> Implement the African Space Policy and Strategy?</a:t>
            </a:r>
          </a:p>
          <a:p>
            <a:pPr marR="0" lvl="1" algn="l"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endParaRPr kumimoji="0" lang="en-US" sz="1200" b="0" i="0" u="none" strike="noStrike" kern="1200" cap="none" spc="0" normalizeH="0" baseline="0" noProof="0" dirty="0">
              <a:ln>
                <a:noFill/>
              </a:ln>
              <a:solidFill>
                <a:sysClr val="windowText" lastClr="000000">
                  <a:lumMod val="75000"/>
                  <a:lumOff val="25000"/>
                </a:sysClr>
              </a:solidFill>
              <a:effectLst/>
              <a:uLnTx/>
              <a:uFillTx/>
              <a:latin typeface="Berlin Sans FB" panose="020E0602020502020306" pitchFamily="34" charset="0"/>
              <a:ea typeface="+mn-ea"/>
              <a:cs typeface="+mn-cs"/>
            </a:endParaRPr>
          </a:p>
          <a:p>
            <a:pPr marR="0" lvl="0" algn="l"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r>
              <a:rPr kumimoji="0" lang="en-US" sz="2400" b="1" i="0" u="none" strike="noStrike" kern="1200" cap="none" spc="0" normalizeH="0" baseline="0" noProof="0" dirty="0">
                <a:ln>
                  <a:noFill/>
                </a:ln>
                <a:solidFill>
                  <a:srgbClr val="92AA4C">
                    <a:lumMod val="50000"/>
                  </a:srgbClr>
                </a:solidFill>
                <a:effectLst/>
                <a:uLnTx/>
                <a:uFillTx/>
                <a:latin typeface="Century Gothic" panose="020B0502020202020204"/>
                <a:ea typeface="+mn-ea"/>
                <a:cs typeface="+mn-cs"/>
              </a:rPr>
              <a:t>What then, is the Knowledge base of the African Diaspora? </a:t>
            </a:r>
            <a:endParaRPr kumimoji="0" lang="en-US" sz="2000" b="1" i="0" u="none" strike="noStrike" kern="1200" cap="none" spc="0" normalizeH="0" baseline="0" noProof="0" dirty="0">
              <a:ln>
                <a:noFill/>
              </a:ln>
              <a:solidFill>
                <a:srgbClr val="92AA4C">
                  <a:lumMod val="50000"/>
                </a:srgbClr>
              </a:solidFill>
              <a:effectLst/>
              <a:uLnTx/>
              <a:uFillTx/>
              <a:latin typeface="Century Gothic" panose="020B0502020202020204"/>
              <a:ea typeface="+mn-ea"/>
              <a:cs typeface="+mn-cs"/>
            </a:endParaRPr>
          </a:p>
        </p:txBody>
      </p:sp>
      <p:sp>
        <p:nvSpPr>
          <p:cNvPr id="4" name="TextBox 3">
            <a:extLst>
              <a:ext uri="{FF2B5EF4-FFF2-40B4-BE49-F238E27FC236}">
                <a16:creationId xmlns:a16="http://schemas.microsoft.com/office/drawing/2014/main" id="{B323C88A-0916-0E65-887D-29D957E3EB4A}"/>
              </a:ext>
            </a:extLst>
          </p:cNvPr>
          <p:cNvSpPr txBox="1"/>
          <p:nvPr/>
        </p:nvSpPr>
        <p:spPr>
          <a:xfrm>
            <a:off x="2733431" y="289895"/>
            <a:ext cx="8842310"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Collaborative Initiatives With Colleagues in Africa</a:t>
            </a:r>
            <a:endParaRPr lang="en-GB" sz="2800" dirty="0">
              <a:solidFill>
                <a:srgbClr val="0961AA"/>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053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B7E37DE-ED26-6B04-0914-14569A099CD2}"/>
              </a:ext>
            </a:extLst>
          </p:cNvPr>
          <p:cNvSpPr txBox="1"/>
          <p:nvPr/>
        </p:nvSpPr>
        <p:spPr>
          <a:xfrm>
            <a:off x="2626348" y="307240"/>
            <a:ext cx="8153412"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Survey of Earth Observation Capacity &amp; Needs</a:t>
            </a:r>
            <a:endParaRPr lang="en-GB" sz="2800" dirty="0">
              <a:solidFill>
                <a:srgbClr val="0961AA"/>
              </a:solidFill>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9AAC9F7B-0227-F09F-3CCD-83EE6CEAC039}"/>
              </a:ext>
            </a:extLst>
          </p:cNvPr>
          <p:cNvSpPr txBox="1">
            <a:spLocks/>
          </p:cNvSpPr>
          <p:nvPr/>
        </p:nvSpPr>
        <p:spPr>
          <a:xfrm>
            <a:off x="238866" y="1841261"/>
            <a:ext cx="5686074" cy="3458527"/>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marR="0" lvl="0" algn="just"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r>
              <a:rPr kumimoji="0" lang="en-US" sz="2000" b="1"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cs typeface="Calibri" panose="020F0502020204030204" pitchFamily="34" charset="0"/>
              </a:rPr>
              <a:t>Goal:</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cs typeface="Calibri" panose="020F0502020204030204" pitchFamily="34" charset="0"/>
              </a:rPr>
              <a:t> Create a </a:t>
            </a:r>
            <a:r>
              <a:rPr kumimoji="0" lang="en-US" sz="2000" b="1" i="0" u="none" strike="noStrike" kern="120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rPr>
              <a:t>Database of Diaspora &amp; African Geospatial Scientists</a:t>
            </a: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cs typeface="Calibri" panose="020F0502020204030204" pitchFamily="34" charset="0"/>
              </a:rPr>
              <a:t>, as well as those who use Geospatial data for research, teaching, resource management, planning, and policy making. </a:t>
            </a:r>
          </a:p>
          <a:p>
            <a:pPr marR="0" lvl="0" algn="just"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r>
              <a:rPr kumimoji="0" lang="en-US" sz="20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cs typeface="Calibri" panose="020F0502020204030204" pitchFamily="34" charset="0"/>
              </a:rPr>
              <a:t>The ultimate goal is to create a database-driven App for Capacity building and research collaboration between Diaspora &amp; African Geospatial Scientists, as well as those who use Geospatial data for research, teaching, resource management, planning, and policy making  </a:t>
            </a:r>
            <a:r>
              <a:rPr kumimoji="0" lang="en-US" sz="16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cs typeface="Calibri" panose="020F0502020204030204" pitchFamily="34" charset="0"/>
              </a:rPr>
              <a:t> </a:t>
            </a:r>
          </a:p>
          <a:p>
            <a:pPr marR="0" lvl="1" algn="just" defTabSz="457200" rtl="0" eaLnBrk="1" fontAlgn="auto" latinLnBrk="0" hangingPunct="1">
              <a:lnSpc>
                <a:spcPct val="100000"/>
              </a:lnSpc>
              <a:spcBef>
                <a:spcPts val="1000"/>
              </a:spcBef>
              <a:spcAft>
                <a:spcPts val="0"/>
              </a:spcAft>
              <a:buClr>
                <a:srgbClr val="A53010"/>
              </a:buClr>
              <a:buSzTx/>
              <a:buFont typeface="Wingdings" panose="05000000000000000000" pitchFamily="2" charset="2"/>
              <a:buChar char="§"/>
              <a:tabLst/>
              <a:defRPr/>
            </a:pPr>
            <a:endParaRPr kumimoji="0" lang="en-US" sz="1400" b="0" i="0" u="none" strike="noStrike" kern="1200" cap="none" spc="0" normalizeH="0" baseline="0" noProof="0" dirty="0">
              <a:ln>
                <a:noFill/>
              </a:ln>
              <a:solidFill>
                <a:sysClr val="windowText" lastClr="000000">
                  <a:lumMod val="75000"/>
                  <a:lumOff val="25000"/>
                </a:sysClr>
              </a:solidFill>
              <a:effectLst/>
              <a:uLnTx/>
              <a:uFillTx/>
              <a:latin typeface="Calibri" panose="020F0502020204030204" pitchFamily="34" charset="0"/>
              <a:cs typeface="Calibri" panose="020F0502020204030204" pitchFamily="34" charset="0"/>
            </a:endParaRPr>
          </a:p>
        </p:txBody>
      </p:sp>
      <p:pic>
        <p:nvPicPr>
          <p:cNvPr id="6" name="Picture 5">
            <a:hlinkClick r:id="rId2"/>
            <a:extLst>
              <a:ext uri="{FF2B5EF4-FFF2-40B4-BE49-F238E27FC236}">
                <a16:creationId xmlns:a16="http://schemas.microsoft.com/office/drawing/2014/main" id="{A84BFAFE-D018-A00D-51B1-0A2A7199855F}"/>
              </a:ext>
            </a:extLst>
          </p:cNvPr>
          <p:cNvPicPr>
            <a:picLocks noChangeAspect="1"/>
          </p:cNvPicPr>
          <p:nvPr/>
        </p:nvPicPr>
        <p:blipFill>
          <a:blip r:embed="rId3"/>
          <a:stretch>
            <a:fillRect/>
          </a:stretch>
        </p:blipFill>
        <p:spPr>
          <a:xfrm>
            <a:off x="6169720" y="1841260"/>
            <a:ext cx="5739439" cy="3458527"/>
          </a:xfrm>
          <a:prstGeom prst="rect">
            <a:avLst/>
          </a:prstGeom>
        </p:spPr>
      </p:pic>
    </p:spTree>
    <p:extLst>
      <p:ext uri="{BB962C8B-B14F-4D97-AF65-F5344CB8AC3E}">
        <p14:creationId xmlns:p14="http://schemas.microsoft.com/office/powerpoint/2010/main" val="2324770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7425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875563-CA1D-AFB5-28D7-4E86250E3104}"/>
              </a:ext>
            </a:extLst>
          </p:cNvPr>
          <p:cNvSpPr txBox="1"/>
          <p:nvPr/>
        </p:nvSpPr>
        <p:spPr>
          <a:xfrm>
            <a:off x="1233376" y="126599"/>
            <a:ext cx="10827962" cy="523220"/>
          </a:xfrm>
          <a:prstGeom prst="rect">
            <a:avLst/>
          </a:prstGeom>
          <a:noFill/>
        </p:spPr>
        <p:txBody>
          <a:bodyPr wrap="square" rtlCol="0">
            <a:spAutoFit/>
          </a:bodyPr>
          <a:lstStyle/>
          <a:p>
            <a:pPr algn="ctr"/>
            <a:r>
              <a:rPr lang="en-GB" sz="2800" b="1" dirty="0">
                <a:solidFill>
                  <a:srgbClr val="0961AA"/>
                </a:solidFill>
                <a:latin typeface="Arial" panose="020B0604020202020204" pitchFamily="34" charset="0"/>
                <a:cs typeface="Arial" panose="020B0604020202020204" pitchFamily="34" charset="0"/>
              </a:rPr>
              <a:t>Survey Results</a:t>
            </a:r>
            <a:endParaRPr lang="en-GB" sz="2800" dirty="0">
              <a:solidFill>
                <a:srgbClr val="0961AA"/>
              </a:solidFill>
              <a:latin typeface="Arial" panose="020B0604020202020204" pitchFamily="34" charset="0"/>
              <a:cs typeface="Arial" panose="020B0604020202020204" pitchFamily="34" charset="0"/>
            </a:endParaRPr>
          </a:p>
        </p:txBody>
      </p:sp>
      <p:pic>
        <p:nvPicPr>
          <p:cNvPr id="3" name="Content Placeholder 4">
            <a:extLst>
              <a:ext uri="{FF2B5EF4-FFF2-40B4-BE49-F238E27FC236}">
                <a16:creationId xmlns:a16="http://schemas.microsoft.com/office/drawing/2014/main" id="{34C46727-5CAB-1EDA-2904-0D245DC11970}"/>
              </a:ext>
            </a:extLst>
          </p:cNvPr>
          <p:cNvPicPr>
            <a:picLocks noChangeAspect="1"/>
          </p:cNvPicPr>
          <p:nvPr/>
        </p:nvPicPr>
        <p:blipFill>
          <a:blip r:embed="rId2"/>
          <a:stretch>
            <a:fillRect/>
          </a:stretch>
        </p:blipFill>
        <p:spPr>
          <a:xfrm>
            <a:off x="1356609" y="1225185"/>
            <a:ext cx="4324120" cy="2600739"/>
          </a:xfrm>
          <a:prstGeom prst="rect">
            <a:avLst/>
          </a:prstGeom>
          <a:ln>
            <a:solidFill>
              <a:schemeClr val="bg2">
                <a:lumMod val="75000"/>
              </a:schemeClr>
            </a:solidFill>
          </a:ln>
        </p:spPr>
      </p:pic>
      <p:pic>
        <p:nvPicPr>
          <p:cNvPr id="4" name="Picture 3">
            <a:extLst>
              <a:ext uri="{FF2B5EF4-FFF2-40B4-BE49-F238E27FC236}">
                <a16:creationId xmlns:a16="http://schemas.microsoft.com/office/drawing/2014/main" id="{C3E32871-7A9F-EB8F-9C23-811572BE29D7}"/>
              </a:ext>
            </a:extLst>
          </p:cNvPr>
          <p:cNvPicPr>
            <a:picLocks noChangeAspect="1"/>
          </p:cNvPicPr>
          <p:nvPr/>
        </p:nvPicPr>
        <p:blipFill>
          <a:blip r:embed="rId3"/>
          <a:stretch>
            <a:fillRect/>
          </a:stretch>
        </p:blipFill>
        <p:spPr>
          <a:xfrm>
            <a:off x="6328978" y="1206523"/>
            <a:ext cx="4335396" cy="2570325"/>
          </a:xfrm>
          <a:prstGeom prst="rect">
            <a:avLst/>
          </a:prstGeom>
          <a:ln>
            <a:solidFill>
              <a:schemeClr val="bg2">
                <a:lumMod val="75000"/>
              </a:schemeClr>
            </a:solidFill>
          </a:ln>
        </p:spPr>
      </p:pic>
      <p:pic>
        <p:nvPicPr>
          <p:cNvPr id="6" name="Content Placeholder 4">
            <a:extLst>
              <a:ext uri="{FF2B5EF4-FFF2-40B4-BE49-F238E27FC236}">
                <a16:creationId xmlns:a16="http://schemas.microsoft.com/office/drawing/2014/main" id="{BE1B271A-1618-10EE-8A42-6072A336387F}"/>
              </a:ext>
            </a:extLst>
          </p:cNvPr>
          <p:cNvPicPr>
            <a:picLocks noChangeAspect="1"/>
          </p:cNvPicPr>
          <p:nvPr/>
        </p:nvPicPr>
        <p:blipFill>
          <a:blip r:embed="rId4"/>
          <a:stretch>
            <a:fillRect/>
          </a:stretch>
        </p:blipFill>
        <p:spPr>
          <a:xfrm>
            <a:off x="1356609" y="3898419"/>
            <a:ext cx="4324120" cy="2448466"/>
          </a:xfrm>
          <a:prstGeom prst="rect">
            <a:avLst/>
          </a:prstGeom>
          <a:ln>
            <a:solidFill>
              <a:schemeClr val="bg2">
                <a:lumMod val="75000"/>
              </a:schemeClr>
            </a:solidFill>
          </a:ln>
        </p:spPr>
      </p:pic>
      <p:pic>
        <p:nvPicPr>
          <p:cNvPr id="7" name="Picture 6">
            <a:extLst>
              <a:ext uri="{FF2B5EF4-FFF2-40B4-BE49-F238E27FC236}">
                <a16:creationId xmlns:a16="http://schemas.microsoft.com/office/drawing/2014/main" id="{6ED4BFE5-27FE-B145-A5C7-10C75561AB54}"/>
              </a:ext>
            </a:extLst>
          </p:cNvPr>
          <p:cNvPicPr>
            <a:picLocks noChangeAspect="1"/>
          </p:cNvPicPr>
          <p:nvPr/>
        </p:nvPicPr>
        <p:blipFill>
          <a:blip r:embed="rId5"/>
          <a:stretch>
            <a:fillRect/>
          </a:stretch>
        </p:blipFill>
        <p:spPr>
          <a:xfrm>
            <a:off x="6328978" y="3753940"/>
            <a:ext cx="4335396" cy="2582966"/>
          </a:xfrm>
          <a:prstGeom prst="rect">
            <a:avLst/>
          </a:prstGeom>
          <a:ln>
            <a:solidFill>
              <a:schemeClr val="bg2">
                <a:lumMod val="75000"/>
              </a:schemeClr>
            </a:solidFill>
          </a:ln>
        </p:spPr>
      </p:pic>
    </p:spTree>
    <p:extLst>
      <p:ext uri="{BB962C8B-B14F-4D97-AF65-F5344CB8AC3E}">
        <p14:creationId xmlns:p14="http://schemas.microsoft.com/office/powerpoint/2010/main" val="203978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F0A799A-15BA-AC0F-1C08-2953B10E4AA1}"/>
              </a:ext>
            </a:extLst>
          </p:cNvPr>
          <p:cNvSpPr txBox="1"/>
          <p:nvPr/>
        </p:nvSpPr>
        <p:spPr>
          <a:xfrm>
            <a:off x="2243700" y="254104"/>
            <a:ext cx="9812694" cy="523220"/>
          </a:xfrm>
          <a:prstGeom prst="rect">
            <a:avLst/>
          </a:prstGeom>
          <a:noFill/>
        </p:spPr>
        <p:txBody>
          <a:bodyPr wrap="square" rtlCol="0">
            <a:spAutoFit/>
          </a:bodyPr>
          <a:lstStyle/>
          <a:p>
            <a:pPr algn="ctr"/>
            <a:r>
              <a:rPr lang="en-US" sz="2800" b="1" dirty="0">
                <a:solidFill>
                  <a:srgbClr val="0961AA"/>
                </a:solidFill>
                <a:latin typeface="Arial" panose="020B0604020202020204" pitchFamily="34" charset="0"/>
                <a:cs typeface="Arial" panose="020B0604020202020204" pitchFamily="34" charset="0"/>
              </a:rPr>
              <a:t>Intellectual Capital of African &amp; Diaspora Partners </a:t>
            </a:r>
            <a:endParaRPr lang="en-GB" sz="2800" dirty="0">
              <a:solidFill>
                <a:srgbClr val="0961AA"/>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EF340CC-4D2F-3D95-7A92-BF3EA3F89156}"/>
              </a:ext>
            </a:extLst>
          </p:cNvPr>
          <p:cNvPicPr>
            <a:picLocks noChangeAspect="1"/>
          </p:cNvPicPr>
          <p:nvPr/>
        </p:nvPicPr>
        <p:blipFill rotWithShape="1">
          <a:blip r:embed="rId2"/>
          <a:srcRect l="728" t="1513" r="6445" b="8592"/>
          <a:stretch/>
        </p:blipFill>
        <p:spPr>
          <a:xfrm>
            <a:off x="95172" y="1782146"/>
            <a:ext cx="6326155" cy="4422711"/>
          </a:xfrm>
          <a:prstGeom prst="rect">
            <a:avLst/>
          </a:prstGeom>
          <a:ln>
            <a:solidFill>
              <a:srgbClr val="048271"/>
            </a:solidFill>
          </a:ln>
        </p:spPr>
      </p:pic>
      <p:sp>
        <p:nvSpPr>
          <p:cNvPr id="11" name="Right Arrow 13">
            <a:extLst>
              <a:ext uri="{FF2B5EF4-FFF2-40B4-BE49-F238E27FC236}">
                <a16:creationId xmlns:a16="http://schemas.microsoft.com/office/drawing/2014/main" id="{00E25C24-CC63-F147-CA8A-F01D163E0680}"/>
              </a:ext>
            </a:extLst>
          </p:cNvPr>
          <p:cNvSpPr/>
          <p:nvPr/>
        </p:nvSpPr>
        <p:spPr>
          <a:xfrm>
            <a:off x="718116" y="3116074"/>
            <a:ext cx="284846" cy="122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ight Arrow 14">
            <a:extLst>
              <a:ext uri="{FF2B5EF4-FFF2-40B4-BE49-F238E27FC236}">
                <a16:creationId xmlns:a16="http://schemas.microsoft.com/office/drawing/2014/main" id="{BEBAA462-EBA8-2429-6FBC-CA786A8CDCCF}"/>
              </a:ext>
            </a:extLst>
          </p:cNvPr>
          <p:cNvSpPr/>
          <p:nvPr/>
        </p:nvSpPr>
        <p:spPr>
          <a:xfrm>
            <a:off x="181292" y="4578678"/>
            <a:ext cx="284846" cy="122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ght Arrow 15">
            <a:extLst>
              <a:ext uri="{FF2B5EF4-FFF2-40B4-BE49-F238E27FC236}">
                <a16:creationId xmlns:a16="http://schemas.microsoft.com/office/drawing/2014/main" id="{182A0DAD-418E-CCA6-7024-EA52C2E247B3}"/>
              </a:ext>
            </a:extLst>
          </p:cNvPr>
          <p:cNvSpPr/>
          <p:nvPr/>
        </p:nvSpPr>
        <p:spPr>
          <a:xfrm>
            <a:off x="581732" y="3854535"/>
            <a:ext cx="284846" cy="122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6">
            <a:extLst>
              <a:ext uri="{FF2B5EF4-FFF2-40B4-BE49-F238E27FC236}">
                <a16:creationId xmlns:a16="http://schemas.microsoft.com/office/drawing/2014/main" id="{6DB04C9E-F44A-D7E0-722D-771562DFC4B7}"/>
              </a:ext>
            </a:extLst>
          </p:cNvPr>
          <p:cNvSpPr/>
          <p:nvPr/>
        </p:nvSpPr>
        <p:spPr>
          <a:xfrm>
            <a:off x="439331" y="3378150"/>
            <a:ext cx="284846" cy="1220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C2BF33A-341D-6D28-601D-4BAFD7C8E92F}"/>
              </a:ext>
            </a:extLst>
          </p:cNvPr>
          <p:cNvSpPr/>
          <p:nvPr/>
        </p:nvSpPr>
        <p:spPr>
          <a:xfrm>
            <a:off x="721092" y="4040989"/>
            <a:ext cx="1336742" cy="258504"/>
          </a:xfrm>
          <a:prstGeom prst="ellipse">
            <a:avLst/>
          </a:prstGeom>
          <a:noFill/>
          <a:ln w="28575">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C87D5D3E-AC5B-4C12-F72F-836BC80C30C2}"/>
              </a:ext>
            </a:extLst>
          </p:cNvPr>
          <p:cNvPicPr>
            <a:picLocks noChangeAspect="1"/>
          </p:cNvPicPr>
          <p:nvPr/>
        </p:nvPicPr>
        <p:blipFill rotWithShape="1">
          <a:blip r:embed="rId3">
            <a:extLst>
              <a:ext uri="{28A0092B-C50C-407E-A947-70E740481C1C}">
                <a14:useLocalDpi xmlns:a14="http://schemas.microsoft.com/office/drawing/2010/main" val="0"/>
              </a:ext>
            </a:extLst>
          </a:blip>
          <a:srcRect l="10793"/>
          <a:stretch/>
        </p:blipFill>
        <p:spPr>
          <a:xfrm>
            <a:off x="6662508" y="1168711"/>
            <a:ext cx="5468531" cy="5173575"/>
          </a:xfrm>
          <a:prstGeom prst="rect">
            <a:avLst/>
          </a:prstGeom>
          <a:ln>
            <a:solidFill>
              <a:srgbClr val="002060"/>
            </a:solidFill>
          </a:ln>
        </p:spPr>
      </p:pic>
      <p:sp>
        <p:nvSpPr>
          <p:cNvPr id="18" name="TextBox 17">
            <a:extLst>
              <a:ext uri="{FF2B5EF4-FFF2-40B4-BE49-F238E27FC236}">
                <a16:creationId xmlns:a16="http://schemas.microsoft.com/office/drawing/2014/main" id="{FFC22BF6-AEE6-F4C0-8308-0913D3EFBDF0}"/>
              </a:ext>
            </a:extLst>
          </p:cNvPr>
          <p:cNvSpPr txBox="1"/>
          <p:nvPr/>
        </p:nvSpPr>
        <p:spPr>
          <a:xfrm>
            <a:off x="8554720" y="3505300"/>
            <a:ext cx="3606800" cy="2154436"/>
          </a:xfrm>
          <a:prstGeom prst="rect">
            <a:avLst/>
          </a:prstGeom>
          <a:noFill/>
        </p:spPr>
        <p:txBody>
          <a:bodyPr wrap="square">
            <a:spAutoFit/>
          </a:bodyPr>
          <a:lstStyle/>
          <a:p>
            <a:r>
              <a:rPr lang="en-US" sz="2000" b="1" dirty="0"/>
              <a:t>Need for collaboration:</a:t>
            </a:r>
          </a:p>
          <a:p>
            <a:pPr marL="742950" lvl="1" indent="-285750">
              <a:buFont typeface="Wingdings" panose="05000000000000000000" pitchFamily="2" charset="2"/>
              <a:buChar char="§"/>
            </a:pPr>
            <a:r>
              <a:rPr lang="en-US" dirty="0"/>
              <a:t>Among native born Africans and African Americans born in the USA</a:t>
            </a:r>
          </a:p>
          <a:p>
            <a:pPr marL="742950" lvl="1" indent="-285750">
              <a:buFont typeface="Wingdings" panose="05000000000000000000" pitchFamily="2" charset="2"/>
              <a:buChar char="§"/>
            </a:pPr>
            <a:r>
              <a:rPr lang="en-US" dirty="0"/>
              <a:t>Among </a:t>
            </a:r>
            <a:r>
              <a:rPr lang="en-US" sz="2000" b="1" dirty="0">
                <a:solidFill>
                  <a:schemeClr val="accent6">
                    <a:lumMod val="75000"/>
                  </a:schemeClr>
                </a:solidFill>
              </a:rPr>
              <a:t>Africans</a:t>
            </a:r>
            <a:r>
              <a:rPr lang="en-US" dirty="0"/>
              <a:t>/</a:t>
            </a:r>
            <a:r>
              <a:rPr lang="en-US" sz="2000" b="1" dirty="0">
                <a:solidFill>
                  <a:srgbClr val="006600"/>
                </a:solidFill>
              </a:rPr>
              <a:t>African Americans </a:t>
            </a:r>
            <a:r>
              <a:rPr lang="en-US" dirty="0"/>
              <a:t> </a:t>
            </a:r>
            <a:r>
              <a:rPr lang="en-US" sz="2000" dirty="0"/>
              <a:t>and </a:t>
            </a:r>
            <a:r>
              <a:rPr lang="en-US" sz="2000" b="1" dirty="0">
                <a:solidFill>
                  <a:srgbClr val="0070C0"/>
                </a:solidFill>
              </a:rPr>
              <a:t>Non-African “Compatriots”</a:t>
            </a:r>
            <a:endParaRPr lang="en-US" sz="2000" b="1" dirty="0"/>
          </a:p>
        </p:txBody>
      </p:sp>
    </p:spTree>
    <p:extLst>
      <p:ext uri="{BB962C8B-B14F-4D97-AF65-F5344CB8AC3E}">
        <p14:creationId xmlns:p14="http://schemas.microsoft.com/office/powerpoint/2010/main" val="3161469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3138</TotalTime>
  <Words>1375</Words>
  <Application>Microsoft Office PowerPoint</Application>
  <PresentationFormat>Widescreen</PresentationFormat>
  <Paragraphs>87</Paragraphs>
  <Slides>17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17</vt:i4>
      </vt:variant>
    </vt:vector>
  </HeadingPairs>
  <TitlesOfParts>
    <vt:vector size="28" baseType="lpstr">
      <vt:lpstr>Aharoni</vt:lpstr>
      <vt:lpstr>AngsanaUPC</vt:lpstr>
      <vt:lpstr>Arial</vt:lpstr>
      <vt:lpstr>Arial Black</vt:lpstr>
      <vt:lpstr>Berlin Sans FB</vt:lpstr>
      <vt:lpstr>Berlin Sans FB Demi</vt:lpstr>
      <vt:lpstr>Calibri</vt:lpstr>
      <vt:lpstr>Century Gothic</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dc:creator>
  <cp:lastModifiedBy>Phoebe Oduor</cp:lastModifiedBy>
  <cp:revision>29</cp:revision>
  <dcterms:created xsi:type="dcterms:W3CDTF">2022-09-22T09:07:54Z</dcterms:created>
  <dcterms:modified xsi:type="dcterms:W3CDTF">2022-10-31T08:09:43Z</dcterms:modified>
</cp:coreProperties>
</file>